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72" r:id="rId3"/>
    <p:sldId id="286" r:id="rId4"/>
    <p:sldId id="281" r:id="rId5"/>
    <p:sldId id="282" r:id="rId6"/>
    <p:sldId id="287" r:id="rId7"/>
    <p:sldId id="271" r:id="rId8"/>
    <p:sldId id="289" r:id="rId9"/>
    <p:sldId id="283" r:id="rId10"/>
    <p:sldId id="290" r:id="rId11"/>
    <p:sldId id="291" r:id="rId12"/>
    <p:sldId id="284" r:id="rId13"/>
    <p:sldId id="285" r:id="rId14"/>
    <p:sldId id="277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howGuides="1">
      <p:cViewPr varScale="1">
        <p:scale>
          <a:sx n="129" d="100"/>
          <a:sy n="129" d="100"/>
        </p:scale>
        <p:origin x="64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FDD3C-7436-44B8-9058-4033AADB07C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26F8-B835-4365-BFB8-CFC149AEB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2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EA67-DE99-4DF6-AA79-D36F54C6DCEE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400600" cy="3651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ru-RU" smtClean="0"/>
              <a:t>Московский государственный университет путей сообщения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5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8571-8BE3-4155-9CA6-839E670B9B3E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85794"/>
            <a:ext cx="2057400" cy="5340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4D4E-6716-4434-8C68-3E15EA73D505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85794"/>
            <a:ext cx="9144000" cy="550072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4536504" cy="365125"/>
          </a:xfrm>
        </p:spPr>
        <p:txBody>
          <a:bodyPr/>
          <a:lstStyle>
            <a:lvl1pPr algn="ctr">
              <a:defRPr sz="1200" b="1"/>
            </a:lvl1pPr>
          </a:lstStyle>
          <a:p>
            <a:r>
              <a:rPr lang="ru-RU" dirty="0" smtClean="0"/>
              <a:t>Московский государственный университет путей сообщения</a:t>
            </a:r>
            <a:endParaRPr lang="ru-RU" dirty="0"/>
          </a:p>
        </p:txBody>
      </p:sp>
      <p:sp>
        <p:nvSpPr>
          <p:cNvPr id="7" name="Параллелограмм 6"/>
          <p:cNvSpPr/>
          <p:nvPr userDrawn="1"/>
        </p:nvSpPr>
        <p:spPr>
          <a:xfrm>
            <a:off x="107504" y="116632"/>
            <a:ext cx="1240299" cy="648072"/>
          </a:xfrm>
          <a:prstGeom prst="parallelogram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255713" lvl="0" indent="0">
              <a:spcBef>
                <a:spcPct val="0"/>
              </a:spcBef>
              <a:buNone/>
            </a:pPr>
            <a:endParaRPr lang="ru-RU" sz="24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ый треугольник 7"/>
          <p:cNvSpPr/>
          <p:nvPr userDrawn="1"/>
        </p:nvSpPr>
        <p:spPr>
          <a:xfrm rot="2197478">
            <a:off x="1083580" y="254627"/>
            <a:ext cx="665140" cy="595549"/>
          </a:xfrm>
          <a:prstGeom prst="rtTriangl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83667"/>
            <a:ext cx="7920880" cy="63408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261938" indent="0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6" y="115018"/>
            <a:ext cx="64611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1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7F06-9EF6-4428-A096-9ACA08488B3A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7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95E-4FAD-464F-915F-E7BD19854999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9EB1-7B99-4F35-8A6E-D24129142263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AD6C-5388-478D-A30D-5D96FAD6C848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CC50-3CDB-4B2A-9680-D442E2115B6D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709-0A96-477F-988F-9D44496A271B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686-708F-4FCA-BEB4-519646DA110E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0" y="6309320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404664"/>
            <a:ext cx="9144000" cy="360039"/>
          </a:xfrm>
          <a:prstGeom prst="rect">
            <a:avLst/>
          </a:prstGeom>
          <a:pattFill prst="narHorz">
            <a:fgClr>
              <a:schemeClr val="bg1"/>
            </a:fgClr>
            <a:bgClr>
              <a:srgbClr val="7030A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83667"/>
            <a:ext cx="7889591" cy="6340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8B4C-67DF-4C24-A4F2-0444FBE3A11C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720" y="6356350"/>
            <a:ext cx="6120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Московский государственный университет путей сообщения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9D48-72CE-4ECA-A0F2-2B5D5CB96CA6}" type="slidenum">
              <a:rPr lang="ru-RU" smtClean="0"/>
              <a:pPr/>
              <a:t>‹#›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marL="1255713" indent="0" algn="l" defTabSz="9144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3106128"/>
            <a:ext cx="4032448" cy="2051064"/>
          </a:xfrm>
          <a:solidFill>
            <a:schemeClr val="bg1"/>
          </a:solidFill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algn="ctr">
              <a:spcBef>
                <a:spcPct val="2000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Arial" pitchFamily="34" charset="0"/>
              </a:rPr>
              <a:t>«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Arial" pitchFamily="34" charset="0"/>
              </a:rPr>
              <a:t>Development of innovative competence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Arial" pitchFamily="34" charset="0"/>
              </a:rPr>
              <a:t>in logistics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Arial" pitchFamily="34" charset="0"/>
              </a:rPr>
              <a:t>and organization of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Arial" pitchFamily="34" charset="0"/>
              </a:rPr>
              <a:t>freight operations in Eurasian transportation.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Arial" pitchFamily="34" charset="0"/>
              </a:rPr>
              <a:t>On 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Arial" pitchFamily="34" charset="0"/>
              </a:rPr>
              <a:t>cooperation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Arial" pitchFamily="34" charset="0"/>
              </a:rPr>
              <a:t>between CCTT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Arial" pitchFamily="34" charset="0"/>
              </a:rPr>
              <a:t>and MIIT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Arial" pitchFamily="34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424936" cy="8012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Президент Ассоциации вузов транспорта,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ректор МГУПС (МИИТ) д.т.н., проф.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Лёвин Борис Алексеевич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President of Association of Transport Universities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Rector of MIIT University, D.Sc. (Eng.), professor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Boris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A.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Lievin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2588-A27A-49AA-B875-D39ED9779A84}" type="datetime1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237312"/>
            <a:ext cx="5375520" cy="501650"/>
          </a:xfrm>
        </p:spPr>
        <p:txBody>
          <a:bodyPr/>
          <a:lstStyle/>
          <a:p>
            <a:r>
              <a:rPr lang="ru-RU" sz="1000" dirty="0" smtClean="0"/>
              <a:t>Московский государственный университет путей сообщения</a:t>
            </a:r>
            <a:br>
              <a:rPr lang="ru-RU" sz="1000" dirty="0" smtClean="0"/>
            </a:br>
            <a:r>
              <a:rPr lang="en-US" sz="1000" dirty="0" smtClean="0"/>
              <a:t>Moscow State University of Railway Engineering</a:t>
            </a:r>
            <a:endParaRPr lang="ru-RU" sz="10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88024" y="1721133"/>
            <a:ext cx="381642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5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XXIV </a:t>
            </a:r>
            <a:r>
              <a:rPr lang="en-US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Plenary meeting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of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</a:t>
            </a:r>
            <a:r>
              <a:rPr lang="en-US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International Association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b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altLang="ru-RU" sz="1400" b="1" dirty="0" smtClean="0">
                <a:solidFill>
                  <a:schemeClr val="tx2">
                    <a:lumMod val="75000"/>
                  </a:schemeClr>
                </a:solidFill>
              </a:rPr>
              <a:t>Coordinating Council </a:t>
            </a:r>
            <a:br>
              <a:rPr lang="en-US" altLang="ru-RU" sz="1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ru-RU" sz="1400" b="1" dirty="0" smtClean="0">
                <a:solidFill>
                  <a:schemeClr val="tx2">
                    <a:lumMod val="75000"/>
                  </a:schemeClr>
                </a:solidFill>
              </a:rPr>
              <a:t>on Transsiberian Transportation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»</a:t>
            </a:r>
          </a:p>
          <a:p>
            <a:pPr lvl="0" algn="ctr"/>
            <a:r>
              <a:rPr lang="en-US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November,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10, 2015</a:t>
            </a:r>
          </a:p>
        </p:txBody>
      </p:sp>
      <p:pic>
        <p:nvPicPr>
          <p:cNvPr id="1026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2" cstate="print"/>
          <a:srcRect b="8277"/>
          <a:stretch>
            <a:fillRect/>
          </a:stretch>
        </p:blipFill>
        <p:spPr bwMode="auto">
          <a:xfrm>
            <a:off x="4775022" y="836712"/>
            <a:ext cx="1381154" cy="1000132"/>
          </a:xfrm>
          <a:prstGeom prst="rect">
            <a:avLst/>
          </a:prstGeom>
          <a:noFill/>
        </p:spPr>
      </p:pic>
      <p:pic>
        <p:nvPicPr>
          <p:cNvPr id="1028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142984"/>
            <a:ext cx="1833576" cy="428628"/>
          </a:xfrm>
          <a:prstGeom prst="rect">
            <a:avLst/>
          </a:prstGeom>
          <a:noFill/>
        </p:spPr>
      </p:pic>
      <p:pic>
        <p:nvPicPr>
          <p:cNvPr id="9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764704"/>
            <a:ext cx="1627188" cy="1090612"/>
          </a:xfrm>
          <a:prstGeom prst="rect">
            <a:avLst/>
          </a:prstGeom>
          <a:noFill/>
        </p:spPr>
      </p:pic>
      <p:pic>
        <p:nvPicPr>
          <p:cNvPr id="11" name="Picture 2" descr="C:\Documents and Settings\Иван\Рабочий стол\cctt24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780" y="116632"/>
            <a:ext cx="1537798" cy="1728192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95536" y="1628800"/>
            <a:ext cx="43204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5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XXIV Пленарное заседание </a:t>
            </a:r>
            <a:b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Международной ассоциации </a:t>
            </a:r>
            <a:r>
              <a:rPr lang="ru-RU" alt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alt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altLang="ru-RU" sz="15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alt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Координационный совет </a:t>
            </a:r>
            <a:r>
              <a:rPr lang="en-US" alt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alt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 Транссибирским перевозкам»</a:t>
            </a:r>
          </a:p>
          <a:p>
            <a:pPr lvl="0" algn="ctr"/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10  ноября 2015 года</a:t>
            </a:r>
            <a:endParaRPr lang="ru-RU" altLang="ru-RU" sz="12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3045975"/>
            <a:ext cx="4320480" cy="1872208"/>
          </a:xfrm>
          <a:prstGeom prst="rect">
            <a:avLst/>
          </a:prstGeom>
          <a:solidFill>
            <a:schemeClr val="bg1"/>
          </a:solidFill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«Развитие инновационных компетенций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 сфере логистики и организации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перевозок грузов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 евро-азиатском сообщении.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О сотрудничестве КСТП и МИИТ»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A0294EFE-4DBA-425C-B6B0-622FA7F8BF6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6" name="Номер слайда 5"/>
          <p:cNvSpPr txBox="1">
            <a:spLocks/>
          </p:cNvSpPr>
          <p:nvPr/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94EFE-4DBA-425C-B6B0-622FA7F8BF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6381328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MIIT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05.11.2015</a:t>
            </a:fld>
            <a:endParaRPr lang="ru-RU" dirty="0"/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519" y="108304"/>
            <a:ext cx="1285884" cy="30059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3" cstate="print"/>
          <a:srcRect b="8277"/>
          <a:stretch>
            <a:fillRect/>
          </a:stretch>
        </p:blipFill>
        <p:spPr bwMode="auto">
          <a:xfrm>
            <a:off x="148384" y="108304"/>
            <a:ext cx="944584" cy="684000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4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Номер слайда 5"/>
          <p:cNvSpPr txBox="1">
            <a:spLocks/>
          </p:cNvSpPr>
          <p:nvPr/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94EFE-4DBA-425C-B6B0-622FA7F8BF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6381328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MIIT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237312"/>
            <a:ext cx="5375520" cy="501650"/>
          </a:xfrm>
        </p:spPr>
        <p:txBody>
          <a:bodyPr/>
          <a:lstStyle/>
          <a:p>
            <a:r>
              <a:rPr lang="ru-RU" sz="1000" dirty="0" smtClean="0"/>
              <a:t>Московский государственный университет путей сообщения</a:t>
            </a:r>
            <a:br>
              <a:rPr lang="ru-RU" sz="1000" dirty="0" smtClean="0"/>
            </a:br>
            <a:r>
              <a:rPr lang="en-US" sz="1000" dirty="0" smtClean="0"/>
              <a:t>Moscow State University of Railway Engineering</a:t>
            </a:r>
            <a:endParaRPr lang="ru-RU" sz="1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583666"/>
            <a:ext cx="7920880" cy="1177297"/>
          </a:xfrm>
        </p:spPr>
        <p:txBody>
          <a:bodyPr>
            <a:noAutofit/>
          </a:bodyPr>
          <a:lstStyle/>
          <a:p>
            <a:r>
              <a:rPr lang="ru-RU" sz="2000" b="1" dirty="0"/>
              <a:t>Сотрудничество организаций и  вузов  в рамках КСТП: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научные </a:t>
            </a:r>
            <a:r>
              <a:rPr lang="ru-RU" sz="2000" b="1" dirty="0"/>
              <a:t>конференции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Cooperation  of organizations  and universities within CCTT: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scientific </a:t>
            </a:r>
            <a:r>
              <a:rPr lang="en-US" sz="2000" b="1" dirty="0"/>
              <a:t>conferences </a:t>
            </a:r>
            <a:r>
              <a:rPr lang="en-US" sz="2000" b="1" dirty="0" smtClean="0"/>
              <a:t>(2)</a:t>
            </a:r>
            <a:endParaRPr lang="ru-RU" sz="2000" b="1" dirty="0"/>
          </a:p>
        </p:txBody>
      </p:sp>
      <p:pic>
        <p:nvPicPr>
          <p:cNvPr id="12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764704"/>
            <a:ext cx="982575" cy="658564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251520" y="5314520"/>
            <a:ext cx="4457672" cy="972000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Panel discussion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b="1" dirty="0" smtClean="0"/>
              <a:t>«</a:t>
            </a:r>
            <a:r>
              <a:rPr lang="en-US" sz="1600" b="1" dirty="0" smtClean="0"/>
              <a:t>Problems of development of transport corridors and regional transport systems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1200" y="5322756"/>
            <a:ext cx="4183288" cy="972000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Round table</a:t>
            </a: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>«</a:t>
            </a:r>
            <a:r>
              <a:rPr lang="en-US" sz="1600" b="1" dirty="0" smtClean="0"/>
              <a:t>Cross-cultural dimension of the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en-US" sz="1600" b="1" dirty="0" smtClean="0"/>
              <a:t>Trans-Siberian main line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sp>
        <p:nvSpPr>
          <p:cNvPr id="20" name="AutoShape 65"/>
          <p:cNvSpPr>
            <a:spLocks noChangeArrowheads="1"/>
          </p:cNvSpPr>
          <p:nvPr/>
        </p:nvSpPr>
        <p:spPr bwMode="gray">
          <a:xfrm rot="6668244">
            <a:off x="3231274" y="4772985"/>
            <a:ext cx="1080000" cy="648000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AutoShape 65"/>
          <p:cNvSpPr>
            <a:spLocks noChangeArrowheads="1"/>
          </p:cNvSpPr>
          <p:nvPr/>
        </p:nvSpPr>
        <p:spPr bwMode="gray">
          <a:xfrm rot="3951706">
            <a:off x="5180804" y="4783976"/>
            <a:ext cx="1080000" cy="648000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8188" y="4086652"/>
            <a:ext cx="8712968" cy="792088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of International Conference on transport systems’ development trends, dedicated to the 120</a:t>
            </a:r>
            <a:r>
              <a:rPr lang="en-US" baseline="30000" dirty="0" smtClean="0"/>
              <a:t>th</a:t>
            </a:r>
            <a:r>
              <a:rPr lang="en-US" dirty="0" smtClean="0"/>
              <a:t>  anniversary of MIIT in 2016</a:t>
            </a:r>
            <a:endParaRPr lang="ru-RU" dirty="0"/>
          </a:p>
        </p:txBody>
      </p:sp>
      <p:sp>
        <p:nvSpPr>
          <p:cNvPr id="27" name="Шестиугольник 26"/>
          <p:cNvSpPr/>
          <p:nvPr/>
        </p:nvSpPr>
        <p:spPr>
          <a:xfrm>
            <a:off x="3867686" y="4904605"/>
            <a:ext cx="1728192" cy="617327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Possibility to organize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1520" y="2913758"/>
            <a:ext cx="4824536" cy="972000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Панельная дискуссия </a:t>
            </a:r>
            <a:br>
              <a:rPr lang="ru-RU" sz="1600" dirty="0" smtClean="0"/>
            </a:br>
            <a:r>
              <a:rPr lang="ru-RU" sz="1600" b="1" dirty="0" smtClean="0"/>
              <a:t>«Проблемы развития транспортных коридоров и региональных транспортных систем»</a:t>
            </a:r>
            <a:endParaRPr lang="ru-RU" sz="16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48064" y="2913758"/>
            <a:ext cx="3816424" cy="972000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Круглый стол </a:t>
            </a:r>
            <a:br>
              <a:rPr lang="ru-RU" sz="1600" dirty="0" smtClean="0"/>
            </a:br>
            <a:r>
              <a:rPr lang="ru-RU" sz="1600" b="1" dirty="0" smtClean="0"/>
              <a:t>«</a:t>
            </a:r>
            <a:r>
              <a:rPr lang="ru-RU" sz="1600" b="1" dirty="0" err="1" smtClean="0"/>
              <a:t>Кросс-культурное</a:t>
            </a:r>
            <a:r>
              <a:rPr lang="ru-RU" sz="1600" b="1" dirty="0" smtClean="0"/>
              <a:t> измерение Транссиба»</a:t>
            </a:r>
            <a:endParaRPr lang="ru-RU" sz="1600" b="1" dirty="0"/>
          </a:p>
        </p:txBody>
      </p:sp>
      <p:sp>
        <p:nvSpPr>
          <p:cNvPr id="30" name="AutoShape 65"/>
          <p:cNvSpPr>
            <a:spLocks noChangeArrowheads="1"/>
          </p:cNvSpPr>
          <p:nvPr/>
        </p:nvSpPr>
        <p:spPr bwMode="gray">
          <a:xfrm rot="6668244">
            <a:off x="3231274" y="2421431"/>
            <a:ext cx="1080000" cy="648000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65"/>
          <p:cNvSpPr>
            <a:spLocks noChangeArrowheads="1"/>
          </p:cNvSpPr>
          <p:nvPr/>
        </p:nvSpPr>
        <p:spPr bwMode="gray">
          <a:xfrm rot="3951706">
            <a:off x="5180804" y="2432422"/>
            <a:ext cx="1080000" cy="648000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1520" y="1844823"/>
            <a:ext cx="8712968" cy="708227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Международная конференция по тенденциям развития транспортных систем,  приуроченная к 120-летию основания МИИТ в 2016 году</a:t>
            </a:r>
            <a:endParaRPr lang="ru-RU" dirty="0"/>
          </a:p>
        </p:txBody>
      </p:sp>
      <p:sp>
        <p:nvSpPr>
          <p:cNvPr id="33" name="Шестиугольник 32"/>
          <p:cNvSpPr/>
          <p:nvPr/>
        </p:nvSpPr>
        <p:spPr>
          <a:xfrm>
            <a:off x="3867686" y="2553051"/>
            <a:ext cx="1728192" cy="617327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Возможность организации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05.11.2015</a:t>
            </a:fld>
            <a:endParaRPr lang="ru-RU" dirty="0"/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519" y="108304"/>
            <a:ext cx="1285884" cy="30059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3" cstate="print"/>
          <a:srcRect b="8277"/>
          <a:stretch>
            <a:fillRect/>
          </a:stretch>
        </p:blipFill>
        <p:spPr bwMode="auto">
          <a:xfrm>
            <a:off x="148384" y="108304"/>
            <a:ext cx="944584" cy="684000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4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Номер слайда 5"/>
          <p:cNvSpPr txBox="1">
            <a:spLocks/>
          </p:cNvSpPr>
          <p:nvPr/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94EFE-4DBA-425C-B6B0-622FA7F8BF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6381328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MIIT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237312"/>
            <a:ext cx="5375520" cy="501650"/>
          </a:xfrm>
        </p:spPr>
        <p:txBody>
          <a:bodyPr/>
          <a:lstStyle/>
          <a:p>
            <a:r>
              <a:rPr lang="ru-RU" sz="1000" dirty="0" smtClean="0"/>
              <a:t>Московский государственный университет путей сообщения</a:t>
            </a:r>
            <a:br>
              <a:rPr lang="ru-RU" sz="1000" dirty="0" smtClean="0"/>
            </a:br>
            <a:r>
              <a:rPr lang="en-US" sz="1000" dirty="0" smtClean="0"/>
              <a:t>Moscow State University of Railway Engineering</a:t>
            </a:r>
            <a:endParaRPr lang="ru-RU" sz="1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583666"/>
            <a:ext cx="7920880" cy="1189150"/>
          </a:xfrm>
        </p:spPr>
        <p:txBody>
          <a:bodyPr>
            <a:noAutofit/>
          </a:bodyPr>
          <a:lstStyle/>
          <a:p>
            <a:r>
              <a:rPr lang="ru-RU" sz="2000" b="1" dirty="0"/>
              <a:t>Сотрудничество организаций и  вузов  в рамках КСТП: </a:t>
            </a:r>
            <a:br>
              <a:rPr lang="ru-RU" sz="2000" b="1" dirty="0"/>
            </a:br>
            <a:r>
              <a:rPr lang="ru-RU" sz="2000" b="1" dirty="0"/>
              <a:t>научные конференции </a:t>
            </a:r>
            <a:br>
              <a:rPr lang="ru-RU" sz="2000" b="1" dirty="0"/>
            </a:br>
            <a:r>
              <a:rPr lang="en-US" sz="2000" b="1" dirty="0"/>
              <a:t>Cooperation  of organizations  and universities within CCTT: </a:t>
            </a:r>
            <a:br>
              <a:rPr lang="en-US" sz="2000" b="1" dirty="0"/>
            </a:br>
            <a:r>
              <a:rPr lang="en-US" sz="2000" b="1" dirty="0"/>
              <a:t>scientific conferences </a:t>
            </a:r>
            <a:r>
              <a:rPr lang="en-US" sz="2000" b="1" dirty="0" smtClean="0"/>
              <a:t>(3)</a:t>
            </a:r>
            <a:endParaRPr lang="ru-RU" sz="2000" b="1" dirty="0"/>
          </a:p>
        </p:txBody>
      </p:sp>
      <p:pic>
        <p:nvPicPr>
          <p:cNvPr id="12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764704"/>
            <a:ext cx="982575" cy="658564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924944" cy="1224136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Панельная дискуссия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«Стратегия обеспечения гарантированной безопасности и надежности перевозочного процесса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по Транссибирскому маршруту»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2636912"/>
            <a:ext cx="4320480" cy="1224136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Круглый стол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«Развитие кадрового потенциала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для обеспечения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безопасности перевозок по Транссибу»</a:t>
            </a:r>
          </a:p>
        </p:txBody>
      </p:sp>
      <p:sp>
        <p:nvSpPr>
          <p:cNvPr id="18" name="AutoShape 65"/>
          <p:cNvSpPr>
            <a:spLocks noChangeArrowheads="1"/>
          </p:cNvSpPr>
          <p:nvPr/>
        </p:nvSpPr>
        <p:spPr bwMode="gray">
          <a:xfrm rot="6668244">
            <a:off x="2736643" y="2325437"/>
            <a:ext cx="1080000" cy="648000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65"/>
          <p:cNvSpPr>
            <a:spLocks noChangeArrowheads="1"/>
          </p:cNvSpPr>
          <p:nvPr/>
        </p:nvSpPr>
        <p:spPr bwMode="gray">
          <a:xfrm rot="3951706">
            <a:off x="4616646" y="2421001"/>
            <a:ext cx="1080000" cy="648000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9587" y="1772816"/>
            <a:ext cx="8712968" cy="720000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Традиционная </a:t>
            </a:r>
            <a:r>
              <a:rPr lang="en-US" sz="1600" dirty="0" smtClean="0">
                <a:solidFill>
                  <a:srgbClr val="002060"/>
                </a:solidFill>
              </a:rPr>
              <a:t>XVII </a:t>
            </a:r>
            <a:r>
              <a:rPr lang="ru-RU" sz="1600" dirty="0" smtClean="0">
                <a:solidFill>
                  <a:srgbClr val="002060"/>
                </a:solidFill>
              </a:rPr>
              <a:t>Международная конференция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«Безопасность движения поездов»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3418058" y="2373611"/>
            <a:ext cx="1728192" cy="617327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Возможность организации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512" y="5157192"/>
            <a:ext cx="3672408" cy="1116000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Panel discussion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«</a:t>
            </a:r>
            <a:r>
              <a:rPr lang="en-US" sz="1400" b="1" dirty="0" smtClean="0">
                <a:solidFill>
                  <a:srgbClr val="002060"/>
                </a:solidFill>
              </a:rPr>
              <a:t>Strategy for guaranteed safety and reliability of  transportation process on the Trans-Siberian route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95936" y="5157192"/>
            <a:ext cx="4896544" cy="1116000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Round table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«</a:t>
            </a:r>
            <a:r>
              <a:rPr lang="en-US" sz="1400" b="1" dirty="0" smtClean="0">
                <a:solidFill>
                  <a:srgbClr val="002060"/>
                </a:solidFill>
              </a:rPr>
              <a:t>Human resource development for safe transportation on the Trans-Siberian main line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28" name="AutoShape 65"/>
          <p:cNvSpPr>
            <a:spLocks noChangeArrowheads="1"/>
          </p:cNvSpPr>
          <p:nvPr/>
        </p:nvSpPr>
        <p:spPr bwMode="gray">
          <a:xfrm rot="6668244">
            <a:off x="2368688" y="4707193"/>
            <a:ext cx="1080000" cy="648000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65"/>
          <p:cNvSpPr>
            <a:spLocks noChangeArrowheads="1"/>
          </p:cNvSpPr>
          <p:nvPr/>
        </p:nvSpPr>
        <p:spPr bwMode="gray">
          <a:xfrm rot="3951706">
            <a:off x="4472568" y="4861326"/>
            <a:ext cx="1080000" cy="648000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9512" y="4287303"/>
            <a:ext cx="8712968" cy="648072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Traditional XVII International Conference </a:t>
            </a: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en-US" sz="1600" b="1" dirty="0" smtClean="0">
                <a:solidFill>
                  <a:srgbClr val="002060"/>
                </a:solidFill>
              </a:rPr>
              <a:t>Traffic safety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3115227" y="4722529"/>
            <a:ext cx="1728192" cy="617327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Possibility to organize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Информационно-справочное обеспечение членов и партнеров КСТП</a:t>
            </a:r>
            <a:r>
              <a:rPr lang="en-US" sz="1800" b="1" dirty="0" smtClean="0"/>
              <a:t> Information and reference support of members and partners of CCTT             (1)</a:t>
            </a:r>
            <a:endParaRPr lang="ru-RU" sz="1800" b="1" dirty="0"/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519" y="108304"/>
            <a:ext cx="1285884" cy="30059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3" cstate="print"/>
          <a:srcRect b="8277"/>
          <a:stretch>
            <a:fillRect/>
          </a:stretch>
        </p:blipFill>
        <p:spPr bwMode="auto">
          <a:xfrm>
            <a:off x="148384" y="108304"/>
            <a:ext cx="944584" cy="684000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4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endParaRPr lang="ru-RU" b="1" dirty="0">
              <a:solidFill>
                <a:schemeClr val="tx2"/>
              </a:solidFill>
            </a:endParaRP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Более </a:t>
            </a:r>
            <a:r>
              <a:rPr lang="ru-RU" sz="1400" b="1" dirty="0">
                <a:solidFill>
                  <a:schemeClr val="tx2"/>
                </a:solidFill>
              </a:rPr>
              <a:t>18 тыс.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электронных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документов </a:t>
            </a:r>
          </a:p>
          <a:p>
            <a:pPr algn="ctr"/>
            <a:endParaRPr lang="en-US" sz="1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More </a:t>
            </a:r>
            <a:r>
              <a:rPr lang="en-US" sz="1400" b="1" dirty="0">
                <a:solidFill>
                  <a:schemeClr val="tx2"/>
                </a:solidFill>
              </a:rPr>
              <a:t>than 18000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e-documents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2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764704"/>
            <a:ext cx="982575" cy="658564"/>
          </a:xfrm>
          <a:prstGeom prst="rect">
            <a:avLst/>
          </a:prstGeom>
          <a:noFill/>
        </p:spPr>
      </p:pic>
      <p:sp>
        <p:nvSpPr>
          <p:cNvPr id="20" name="Номер слайда 5"/>
          <p:cNvSpPr txBox="1">
            <a:spLocks/>
          </p:cNvSpPr>
          <p:nvPr/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94EFE-4DBA-425C-B6B0-622FA7F8BF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6381328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MIIT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237312"/>
            <a:ext cx="5375520" cy="501650"/>
          </a:xfrm>
        </p:spPr>
        <p:txBody>
          <a:bodyPr/>
          <a:lstStyle/>
          <a:p>
            <a:r>
              <a:rPr lang="ru-RU" sz="1000" dirty="0" smtClean="0"/>
              <a:t>Московский государственный университет путей сообщения</a:t>
            </a:r>
            <a:br>
              <a:rPr lang="ru-RU" sz="1000" dirty="0" smtClean="0"/>
            </a:br>
            <a:r>
              <a:rPr lang="en-US" sz="1000" dirty="0" smtClean="0"/>
              <a:t>Moscow State University of Railway Engineering</a:t>
            </a:r>
            <a:endParaRPr lang="ru-RU" sz="10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9512" y="5373216"/>
            <a:ext cx="1584176" cy="828000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ФИЛИАЛЫ МИИТ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95736" y="5373216"/>
            <a:ext cx="2304256" cy="828000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ВУЗЫ ЖЕЛЕЗНОДОРОЖНОГО ТРАНСПОРТА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/>
          <a:srcRect t="2815" r="277" b="49627"/>
          <a:stretch/>
        </p:blipFill>
        <p:spPr>
          <a:xfrm>
            <a:off x="251520" y="1340768"/>
            <a:ext cx="8637936" cy="2317138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043608" y="3789040"/>
            <a:ext cx="2304256" cy="1368152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ЭЛЕКТРОННО-БИБЛИОТЕЧНАЯ СИСТЕМА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en-US" altLang="ru-RU" b="1" dirty="0" smtClean="0">
                <a:solidFill>
                  <a:srgbClr val="FF3300"/>
                </a:solidFill>
              </a:rPr>
              <a:t>library.miit.ru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7" name="AutoShape 65"/>
          <p:cNvSpPr>
            <a:spLocks noChangeArrowheads="1"/>
          </p:cNvSpPr>
          <p:nvPr/>
        </p:nvSpPr>
        <p:spPr bwMode="gray">
          <a:xfrm rot="8286739">
            <a:off x="936631" y="4983905"/>
            <a:ext cx="869543" cy="443758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AutoShape 65"/>
          <p:cNvSpPr>
            <a:spLocks noChangeArrowheads="1"/>
          </p:cNvSpPr>
          <p:nvPr/>
        </p:nvSpPr>
        <p:spPr bwMode="gray">
          <a:xfrm rot="2730032">
            <a:off x="2954159" y="4973749"/>
            <a:ext cx="869543" cy="443758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32040" y="5373216"/>
            <a:ext cx="1512168" cy="828000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MIIT BRANCHES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660232" y="5373216"/>
            <a:ext cx="2304256" cy="828000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RAILWAY TRANSPORT UNIVERSITIES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68144" y="3789040"/>
            <a:ext cx="2304256" cy="1368152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ELECTRONIC LIBRARY SYSTEM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en-US" altLang="ru-RU" b="1" dirty="0" smtClean="0">
                <a:solidFill>
                  <a:srgbClr val="FF3300"/>
                </a:solidFill>
              </a:rPr>
              <a:t>library.miit.ru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2" name="AutoShape 65"/>
          <p:cNvSpPr>
            <a:spLocks noChangeArrowheads="1"/>
          </p:cNvSpPr>
          <p:nvPr/>
        </p:nvSpPr>
        <p:spPr bwMode="gray">
          <a:xfrm rot="8286739">
            <a:off x="5321602" y="4983905"/>
            <a:ext cx="869543" cy="443758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AutoShape 65"/>
          <p:cNvSpPr>
            <a:spLocks noChangeArrowheads="1"/>
          </p:cNvSpPr>
          <p:nvPr/>
        </p:nvSpPr>
        <p:spPr bwMode="gray">
          <a:xfrm rot="2730032">
            <a:off x="7706687" y="4973749"/>
            <a:ext cx="869543" cy="443758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35897" y="3657906"/>
            <a:ext cx="1944215" cy="1355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27" name="AutoShape 65"/>
          <p:cNvSpPr>
            <a:spLocks noChangeArrowheads="1"/>
          </p:cNvSpPr>
          <p:nvPr/>
        </p:nvSpPr>
        <p:spPr bwMode="gray">
          <a:xfrm rot="7391208">
            <a:off x="3185530" y="4043134"/>
            <a:ext cx="869543" cy="443758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AutoShape 65"/>
          <p:cNvSpPr>
            <a:spLocks noChangeArrowheads="1"/>
          </p:cNvSpPr>
          <p:nvPr/>
        </p:nvSpPr>
        <p:spPr bwMode="gray">
          <a:xfrm rot="2730032">
            <a:off x="5253352" y="4376920"/>
            <a:ext cx="869543" cy="443758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Информационно-справочное обеспечение членов и партнеров КСТП </a:t>
            </a:r>
            <a:r>
              <a:rPr lang="en-US" sz="1800" b="1" dirty="0" smtClean="0"/>
              <a:t>Information and reference support of members and partners of CCTT             (2)</a:t>
            </a:r>
            <a:endParaRPr lang="ru-RU" sz="1800" b="1" dirty="0"/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519" y="108304"/>
            <a:ext cx="1285884" cy="30059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3" cstate="print"/>
          <a:srcRect b="8277"/>
          <a:stretch>
            <a:fillRect/>
          </a:stretch>
        </p:blipFill>
        <p:spPr bwMode="auto">
          <a:xfrm>
            <a:off x="148384" y="108304"/>
            <a:ext cx="944584" cy="684000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4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764704"/>
            <a:ext cx="982575" cy="658564"/>
          </a:xfrm>
          <a:prstGeom prst="rect">
            <a:avLst/>
          </a:prstGeom>
          <a:noFill/>
        </p:spPr>
      </p:pic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A0294EFE-4DBA-425C-B6B0-622FA7F8BF6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6381328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MIIT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237312"/>
            <a:ext cx="5375520" cy="501650"/>
          </a:xfrm>
        </p:spPr>
        <p:txBody>
          <a:bodyPr/>
          <a:lstStyle/>
          <a:p>
            <a:r>
              <a:rPr lang="ru-RU" sz="1000" dirty="0" smtClean="0"/>
              <a:t>Московский государственный университет путей сообщения</a:t>
            </a:r>
            <a:br>
              <a:rPr lang="ru-RU" sz="1000" dirty="0" smtClean="0"/>
            </a:br>
            <a:r>
              <a:rPr lang="en-US" sz="1000" dirty="0" smtClean="0"/>
              <a:t>Moscow State University of Railway Engineering</a:t>
            </a:r>
            <a:endParaRPr lang="ru-RU" sz="10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5776" r="72863" b="85933"/>
          <a:stretch/>
        </p:blipFill>
        <p:spPr>
          <a:xfrm>
            <a:off x="3491881" y="1340768"/>
            <a:ext cx="5362212" cy="86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 descr="sm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2694" y="1546960"/>
            <a:ext cx="2301074" cy="3322175"/>
          </a:xfrm>
          <a:prstGeom prst="rect">
            <a:avLst/>
          </a:prstGeom>
        </p:spPr>
      </p:pic>
      <p:pic>
        <p:nvPicPr>
          <p:cNvPr id="29" name="Рисунок 28" descr="sv_b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2852936"/>
            <a:ext cx="2274314" cy="33417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17923" y="4421430"/>
            <a:ext cx="55745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As part of scientific technical library of MIIT since </a:t>
            </a:r>
            <a:r>
              <a:rPr lang="en-US" sz="16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2010</a:t>
            </a:r>
            <a:r>
              <a:rPr lang="en-US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the  electronic library system (ELS) has been implemented as own unique program software environment, intended primarily for students of railway universities.</a:t>
            </a:r>
          </a:p>
          <a:p>
            <a:pPr marL="0" lvl="1" algn="just"/>
            <a:r>
              <a:rPr lang="en-US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itchFamily="18" charset="0"/>
              </a:rPr>
              <a:t>The ELS of MIIT meets all the standards adopted in Russia and operates in full compliance with Russian law.</a:t>
            </a:r>
          </a:p>
          <a:p>
            <a:pPr marL="0" lvl="1" algn="just"/>
            <a:r>
              <a:rPr lang="en-US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itchFamily="18" charset="0"/>
              </a:rPr>
              <a:t>Internet resource is officially registered as a mass medium and has  a licensed database.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317923" y="2276872"/>
            <a:ext cx="56465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В рамках НТБ </a:t>
            </a:r>
            <a:r>
              <a:rPr lang="ru-RU" sz="150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МИИТа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с </a:t>
            </a:r>
            <a:r>
              <a:rPr lang="ru-RU" sz="15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2010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года функционирует электронно-библиотечная система – собственная уникальная программная оболочка, предназначенная в первую очередь для студентов железнодорожных вузов. </a:t>
            </a:r>
          </a:p>
          <a:p>
            <a:pPr marL="0" lvl="1" algn="just"/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itchFamily="18" charset="0"/>
              </a:rPr>
              <a:t>ЭБС </a:t>
            </a:r>
            <a:r>
              <a:rPr lang="ru-RU" sz="1500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itchFamily="18" charset="0"/>
              </a:rPr>
              <a:t>МИИТа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itchFamily="18" charset="0"/>
              </a:rPr>
              <a:t> соответствует всем стандартам, принятым в России</a:t>
            </a:r>
            <a:r>
              <a:rPr lang="en-US" sz="15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itchFamily="18" charset="0"/>
              </a:rPr>
              <a:t>,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itchFamily="18" charset="0"/>
              </a:rPr>
              <a:t> и осуществляет свою деятельность в полном соответствии с законодательством РФ.</a:t>
            </a:r>
          </a:p>
          <a:p>
            <a:pPr marL="0" lvl="1" algn="just"/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itchFamily="18" charset="0"/>
              </a:rPr>
              <a:t>Интернет-ресурс официально зарегистрирован как средство массовой информации и имеет лицензированную базу данных. </a:t>
            </a:r>
          </a:p>
          <a:p>
            <a:pPr marL="0" lvl="1" algn="just"/>
            <a:endParaRPr lang="ru-RU" sz="1500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itchFamily="18" charset="0"/>
            </a:endParaRPr>
          </a:p>
          <a:p>
            <a:pPr marL="0" lvl="1" algn="just"/>
            <a:endParaRPr lang="ru-RU" sz="15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9917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781499"/>
            <a:ext cx="7952377" cy="2591717"/>
          </a:xfrm>
          <a:solidFill>
            <a:schemeClr val="bg1"/>
          </a:solidFill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algn="ctr">
              <a:spcBef>
                <a:spcPct val="20000"/>
              </a:spcBef>
            </a:pPr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Благодарю ЗА ВНИМАНИЕ!</a:t>
            </a:r>
            <a:b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 FOR YOUR KIND ATTENTION</a:t>
            </a:r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2588-A27A-49AA-B875-D39ED9779A84}" type="datetime1">
              <a:rPr lang="ru-RU" smtClean="0"/>
              <a:pPr/>
              <a:t>05.11.2015</a:t>
            </a:fld>
            <a:endParaRPr lang="ru-RU" dirty="0"/>
          </a:p>
        </p:txBody>
      </p:sp>
      <p:pic>
        <p:nvPicPr>
          <p:cNvPr id="8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2" cstate="print"/>
          <a:srcRect b="8277"/>
          <a:stretch>
            <a:fillRect/>
          </a:stretch>
        </p:blipFill>
        <p:spPr bwMode="auto">
          <a:xfrm>
            <a:off x="4775022" y="1484784"/>
            <a:ext cx="1381154" cy="1000132"/>
          </a:xfrm>
          <a:prstGeom prst="rect">
            <a:avLst/>
          </a:prstGeom>
          <a:noFill/>
        </p:spPr>
      </p:pic>
      <p:pic>
        <p:nvPicPr>
          <p:cNvPr id="9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791056"/>
            <a:ext cx="1833576" cy="428628"/>
          </a:xfrm>
          <a:prstGeom prst="rect">
            <a:avLst/>
          </a:prstGeom>
          <a:noFill/>
        </p:spPr>
      </p:pic>
      <p:pic>
        <p:nvPicPr>
          <p:cNvPr id="11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412776"/>
            <a:ext cx="1627188" cy="1090612"/>
          </a:xfrm>
          <a:prstGeom prst="rect">
            <a:avLst/>
          </a:prstGeom>
          <a:noFill/>
        </p:spPr>
      </p:pic>
      <p:pic>
        <p:nvPicPr>
          <p:cNvPr id="12" name="Picture 2" descr="C:\Documents and Settings\Иван\Рабочий стол\cctt24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2000250" cy="2247900"/>
          </a:xfrm>
          <a:prstGeom prst="rect">
            <a:avLst/>
          </a:prstGeom>
          <a:noFill/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A0294EFE-4DBA-425C-B6B0-622FA7F8BF6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6381328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MIIT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237312"/>
            <a:ext cx="5375520" cy="501650"/>
          </a:xfrm>
        </p:spPr>
        <p:txBody>
          <a:bodyPr/>
          <a:lstStyle/>
          <a:p>
            <a:r>
              <a:rPr lang="ru-RU" sz="1000" dirty="0" smtClean="0"/>
              <a:t>Московский государственный университет путей сообщения</a:t>
            </a:r>
            <a:br>
              <a:rPr lang="ru-RU" sz="1000" dirty="0" smtClean="0"/>
            </a:br>
            <a:r>
              <a:rPr lang="en-US" sz="1000" dirty="0" smtClean="0"/>
              <a:t>Moscow State University of Railway Engineering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420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2" cstate="print"/>
          <a:srcRect l="2343"/>
          <a:stretch>
            <a:fillRect/>
          </a:stretch>
        </p:blipFill>
        <p:spPr bwMode="auto">
          <a:xfrm>
            <a:off x="71438" y="1263674"/>
            <a:ext cx="8929718" cy="4973638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583667"/>
            <a:ext cx="7920880" cy="7920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Направления образовательной и научной деятельности вузов транспорта</a:t>
            </a:r>
            <a:r>
              <a:rPr lang="en-US" sz="1800" b="1" dirty="0" smtClean="0"/>
              <a:t>  Areas of education and research activities  of transport universities</a:t>
            </a:r>
            <a:endParaRPr lang="ru-RU" sz="1800" b="1" dirty="0"/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49708"/>
            <a:ext cx="1285884" cy="30059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4" cstate="print"/>
          <a:srcRect b="8277"/>
          <a:stretch>
            <a:fillRect/>
          </a:stretch>
        </p:blipFill>
        <p:spPr bwMode="auto">
          <a:xfrm>
            <a:off x="148384" y="108304"/>
            <a:ext cx="944584" cy="6840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860032" y="1340768"/>
            <a:ext cx="403244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500" b="1" dirty="0" smtClean="0">
                <a:solidFill>
                  <a:srgbClr val="002060"/>
                </a:solidFill>
              </a:rPr>
              <a:t> </a:t>
            </a:r>
          </a:p>
          <a:p>
            <a:pPr marL="361950" indent="-361950">
              <a:spcAft>
                <a:spcPts val="600"/>
              </a:spcAft>
              <a:buBlip>
                <a:blip r:embed="rId5"/>
              </a:buBlip>
            </a:pPr>
            <a:r>
              <a:rPr lang="en-US" sz="1500" b="1" dirty="0" smtClean="0">
                <a:solidFill>
                  <a:srgbClr val="002060"/>
                </a:solidFill>
              </a:rPr>
              <a:t>training of specialists in logistics</a:t>
            </a:r>
            <a:r>
              <a:rPr lang="ru-RU" sz="1500" b="1" dirty="0" smtClean="0">
                <a:solidFill>
                  <a:srgbClr val="002060"/>
                </a:solidFill>
              </a:rPr>
              <a:t> (</a:t>
            </a:r>
            <a:r>
              <a:rPr lang="en-US" sz="1500" b="1" dirty="0" smtClean="0">
                <a:solidFill>
                  <a:srgbClr val="002060"/>
                </a:solidFill>
              </a:rPr>
              <a:t>bachelor’s, specialist’s, master’s programs);</a:t>
            </a:r>
            <a:endParaRPr lang="ru-RU" sz="1500" b="1" dirty="0" smtClean="0">
              <a:solidFill>
                <a:srgbClr val="002060"/>
              </a:solidFill>
            </a:endParaRPr>
          </a:p>
          <a:p>
            <a:pPr marL="361950" indent="-361950">
              <a:spcAft>
                <a:spcPts val="600"/>
              </a:spcAft>
              <a:buBlip>
                <a:blip r:embed="rId5"/>
              </a:buBlip>
            </a:pPr>
            <a:r>
              <a:rPr lang="en-US" sz="1500" b="1" dirty="0" smtClean="0">
                <a:solidFill>
                  <a:srgbClr val="002060"/>
                </a:solidFill>
              </a:rPr>
              <a:t>empowering of future graduates and other specialists in rail operations  and transportation engineering, as well as in other areas , with additional competence in logistics, transport and logistics activities, international cooperation;</a:t>
            </a:r>
            <a:endParaRPr lang="ru-RU" sz="1500" b="1" dirty="0" smtClean="0">
              <a:solidFill>
                <a:srgbClr val="002060"/>
              </a:solidFill>
            </a:endParaRPr>
          </a:p>
          <a:p>
            <a:pPr marL="361950" indent="-361950" algn="just">
              <a:spcAft>
                <a:spcPts val="600"/>
              </a:spcAft>
              <a:buBlip>
                <a:blip r:embed="rId5"/>
              </a:buBlip>
            </a:pPr>
            <a:r>
              <a:rPr lang="en-US" sz="1500" b="1" dirty="0" smtClean="0">
                <a:solidFill>
                  <a:srgbClr val="002060"/>
                </a:solidFill>
              </a:rPr>
              <a:t>advanced professional training, further professional education of employees of railway and freight-and-logistics companies</a:t>
            </a:r>
            <a:r>
              <a:rPr lang="ru-RU" sz="1500" b="1" dirty="0" smtClean="0">
                <a:solidFill>
                  <a:srgbClr val="002060"/>
                </a:solidFill>
              </a:rPr>
              <a:t>;</a:t>
            </a:r>
          </a:p>
          <a:p>
            <a:pPr marL="361950" indent="-361950" algn="just">
              <a:spcAft>
                <a:spcPts val="600"/>
              </a:spcAft>
              <a:buBlip>
                <a:blip r:embed="rId5"/>
              </a:buBlip>
            </a:pPr>
            <a:r>
              <a:rPr lang="en-US" sz="1500" b="1" dirty="0" smtClean="0">
                <a:solidFill>
                  <a:srgbClr val="002060"/>
                </a:solidFill>
              </a:rPr>
              <a:t>researches, advanced training for researchers and professors, conducting of conferences and workshops, cooperation with transport and logistics companies, associations of logistics and forwarding companies, shippers, operators of rolling stock.</a:t>
            </a:r>
            <a:endParaRPr lang="ru-RU" sz="1500" b="1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6"/>
              </a:buBlip>
            </a:pPr>
            <a:endParaRPr lang="ru-RU" sz="1500" b="1" dirty="0" smtClean="0">
              <a:solidFill>
                <a:srgbClr val="002060"/>
              </a:solidFill>
            </a:endParaRPr>
          </a:p>
        </p:txBody>
      </p:sp>
      <p:pic>
        <p:nvPicPr>
          <p:cNvPr id="12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764704"/>
            <a:ext cx="982575" cy="658564"/>
          </a:xfrm>
          <a:prstGeom prst="rect">
            <a:avLst/>
          </a:prstGeom>
          <a:noFill/>
        </p:spPr>
      </p:pic>
      <p:sp>
        <p:nvSpPr>
          <p:cNvPr id="13" name="Номер слайда 5"/>
          <p:cNvSpPr txBox="1">
            <a:spLocks/>
          </p:cNvSpPr>
          <p:nvPr/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94EFE-4DBA-425C-B6B0-622FA7F8BF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98085" y="6329605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MIIT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237312"/>
            <a:ext cx="5375520" cy="501650"/>
          </a:xfrm>
        </p:spPr>
        <p:txBody>
          <a:bodyPr/>
          <a:lstStyle/>
          <a:p>
            <a:r>
              <a:rPr lang="ru-RU" sz="1000" dirty="0" smtClean="0"/>
              <a:t>Московский государственный университет путей сообщения</a:t>
            </a:r>
            <a:br>
              <a:rPr lang="ru-RU" sz="1000" dirty="0" smtClean="0"/>
            </a:br>
            <a:r>
              <a:rPr lang="en-US" sz="1000" dirty="0" smtClean="0"/>
              <a:t>Moscow State University of Railway Engineering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144016" y="1340768"/>
            <a:ext cx="486003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002060"/>
                </a:solidFill>
              </a:rPr>
              <a:t> </a:t>
            </a:r>
          </a:p>
          <a:p>
            <a:pPr marL="361950" indent="-361950">
              <a:spcAft>
                <a:spcPts val="600"/>
              </a:spcAft>
              <a:buBlip>
                <a:blip r:embed="rId5"/>
              </a:buBlip>
            </a:pPr>
            <a:r>
              <a:rPr lang="ru-RU" sz="1500" b="1" dirty="0" smtClean="0">
                <a:solidFill>
                  <a:srgbClr val="002060"/>
                </a:solidFill>
              </a:rPr>
              <a:t>подготовка специалистов по логистике (бакалавриат, </a:t>
            </a:r>
            <a:r>
              <a:rPr lang="ru-RU" sz="1500" b="1" dirty="0" err="1" smtClean="0">
                <a:solidFill>
                  <a:srgbClr val="002060"/>
                </a:solidFill>
              </a:rPr>
              <a:t>специалитет</a:t>
            </a:r>
            <a:r>
              <a:rPr lang="ru-RU" sz="1500" b="1" dirty="0" smtClean="0">
                <a:solidFill>
                  <a:srgbClr val="002060"/>
                </a:solidFill>
              </a:rPr>
              <a:t>, магистратура);</a:t>
            </a:r>
          </a:p>
          <a:p>
            <a:pPr marL="361950" indent="-361950">
              <a:spcAft>
                <a:spcPts val="600"/>
              </a:spcAft>
              <a:buBlip>
                <a:blip r:embed="rId5"/>
              </a:buBlip>
            </a:pPr>
            <a:r>
              <a:rPr lang="ru-RU" sz="1500" b="1" dirty="0" smtClean="0">
                <a:solidFill>
                  <a:srgbClr val="002060"/>
                </a:solidFill>
              </a:rPr>
              <a:t>наделение будущих специалистов по эксплуатации железнодорожного транспорта </a:t>
            </a:r>
            <a:r>
              <a:rPr lang="en-US" sz="1500" b="1" dirty="0" smtClean="0">
                <a:solidFill>
                  <a:srgbClr val="002060"/>
                </a:solidFill>
              </a:rPr>
              <a:t/>
            </a:r>
            <a:br>
              <a:rPr lang="en-US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и организации перевозок, другим направлениям дополнительными компетенциями в сфере логистики, транспортно-логистической деятельности, международного сотрудничества;</a:t>
            </a:r>
          </a:p>
          <a:p>
            <a:pPr marL="361950" indent="-361950">
              <a:spcAft>
                <a:spcPts val="600"/>
              </a:spcAft>
              <a:buBlip>
                <a:blip r:embed="rId5"/>
              </a:buBlip>
            </a:pPr>
            <a:r>
              <a:rPr lang="ru-RU" sz="1500" b="1" dirty="0" smtClean="0">
                <a:solidFill>
                  <a:srgbClr val="002060"/>
                </a:solidFill>
              </a:rPr>
              <a:t>повышение квалификации, дополнительное профессиональное образование работников железнодорожных и транспортно-логистических компаний;</a:t>
            </a:r>
          </a:p>
          <a:p>
            <a:pPr marL="361950" indent="-361950">
              <a:spcAft>
                <a:spcPts val="600"/>
              </a:spcAft>
              <a:buBlip>
                <a:blip r:embed="rId5"/>
              </a:buBlip>
            </a:pPr>
            <a:r>
              <a:rPr lang="ru-RU" sz="1500" b="1" dirty="0" smtClean="0">
                <a:solidFill>
                  <a:srgbClr val="002060"/>
                </a:solidFill>
              </a:rPr>
              <a:t>научная работа</a:t>
            </a:r>
            <a:r>
              <a:rPr lang="ru-RU" sz="1500" b="1" dirty="0">
                <a:solidFill>
                  <a:srgbClr val="002060"/>
                </a:solidFill>
              </a:rPr>
              <a:t>, подготовка научных и педагогических </a:t>
            </a:r>
            <a:r>
              <a:rPr lang="ru-RU" sz="1500" b="1" dirty="0" smtClean="0">
                <a:solidFill>
                  <a:srgbClr val="002060"/>
                </a:solidFill>
              </a:rPr>
              <a:t>кадров, проведение конференций и семинаров, сотрудничество с транспортно-логистическими компаниями, объединениями логистов, грузовладельцев, операторов подвижного состава.</a:t>
            </a:r>
          </a:p>
          <a:p>
            <a:pPr marL="363538" indent="-276225">
              <a:buSzPct val="120000"/>
              <a:buBlip>
                <a:blip r:embed="rId6"/>
              </a:buBlip>
            </a:pPr>
            <a:endParaRPr lang="ru-RU" sz="15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05.11.2015</a:t>
            </a:fld>
            <a:endParaRPr lang="ru-RU" dirty="0"/>
          </a:p>
        </p:txBody>
      </p:sp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2" cstate="print"/>
          <a:srcRect l="2343"/>
          <a:stretch>
            <a:fillRect/>
          </a:stretch>
        </p:blipFill>
        <p:spPr bwMode="auto">
          <a:xfrm>
            <a:off x="107504" y="1251689"/>
            <a:ext cx="8929718" cy="497363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583667"/>
            <a:ext cx="8065622" cy="63408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Направления подготовки молодых специалистов</a:t>
            </a:r>
            <a:r>
              <a:rPr lang="en-US" sz="1800" b="1" dirty="0" smtClean="0"/>
              <a:t>  </a:t>
            </a:r>
            <a:br>
              <a:rPr lang="en-US" sz="1800" b="1" dirty="0" smtClean="0"/>
            </a:br>
            <a:r>
              <a:rPr lang="en-US" sz="1800" b="1" dirty="0" smtClean="0"/>
              <a:t>Areas of training of young professionals</a:t>
            </a:r>
            <a:endParaRPr lang="ru-RU" sz="1800" b="1" dirty="0"/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8506" y="108304"/>
            <a:ext cx="1285884" cy="30059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4" cstate="print"/>
          <a:srcRect b="8277"/>
          <a:stretch>
            <a:fillRect/>
          </a:stretch>
        </p:blipFill>
        <p:spPr bwMode="auto">
          <a:xfrm>
            <a:off x="148384" y="108304"/>
            <a:ext cx="944584" cy="684000"/>
          </a:xfrm>
          <a:prstGeom prst="rect">
            <a:avLst/>
          </a:prstGeom>
          <a:noFill/>
        </p:spPr>
      </p:pic>
      <p:pic>
        <p:nvPicPr>
          <p:cNvPr id="12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764704"/>
            <a:ext cx="982575" cy="6585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-1" y="1268760"/>
            <a:ext cx="9144001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383" y="1272497"/>
            <a:ext cx="5220000" cy="2277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БАКАЛАВРИАТ 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ИУИТ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Кафедра </a:t>
            </a:r>
            <a:r>
              <a:rPr lang="ru-RU" sz="1400" b="1" dirty="0">
                <a:solidFill>
                  <a:srgbClr val="002060"/>
                </a:solidFill>
              </a:rPr>
              <a:t>«Логистические транспортные системы и технологии» </a:t>
            </a:r>
          </a:p>
          <a:p>
            <a:pPr algn="just">
              <a:buNone/>
            </a:pPr>
            <a:endParaRPr lang="ru-RU" sz="5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Кафедра </a:t>
            </a:r>
            <a:r>
              <a:rPr lang="ru-RU" sz="1400" b="1" dirty="0">
                <a:solidFill>
                  <a:srgbClr val="002060"/>
                </a:solidFill>
              </a:rPr>
              <a:t>«Логистика и управление транспортными системами» </a:t>
            </a:r>
          </a:p>
          <a:p>
            <a:pPr algn="just"/>
            <a:endParaRPr lang="ru-RU" sz="5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Другие </a:t>
            </a:r>
            <a:r>
              <a:rPr lang="ru-RU" sz="1400" b="1" dirty="0">
                <a:solidFill>
                  <a:srgbClr val="002060"/>
                </a:solidFill>
              </a:rPr>
              <a:t>направления подготовки бакалавров:</a:t>
            </a:r>
            <a:r>
              <a:rPr lang="ru-RU" sz="1400" dirty="0">
                <a:solidFill>
                  <a:srgbClr val="002060"/>
                </a:solidFill>
              </a:rPr>
              <a:t>	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i="1" dirty="0">
                <a:solidFill>
                  <a:srgbClr val="002060"/>
                </a:solidFill>
              </a:rPr>
              <a:t>в сфере экономики – «Экономика логистических систем и </a:t>
            </a:r>
            <a:r>
              <a:rPr lang="ru-RU" sz="1400" i="1" dirty="0" err="1" smtClean="0">
                <a:solidFill>
                  <a:srgbClr val="002060"/>
                </a:solidFill>
              </a:rPr>
              <a:t>интермодальных</a:t>
            </a:r>
            <a:r>
              <a:rPr lang="ru-RU" sz="1400" i="1" dirty="0" smtClean="0">
                <a:solidFill>
                  <a:srgbClr val="002060"/>
                </a:solidFill>
              </a:rPr>
              <a:t> </a:t>
            </a:r>
            <a:r>
              <a:rPr lang="ru-RU" sz="1400" i="1" dirty="0">
                <a:solidFill>
                  <a:srgbClr val="002060"/>
                </a:solidFill>
              </a:rPr>
              <a:t>перевозок»; в сфере менеджмента – «Транспортная логистика», в том числе и совместная российско-австрийская программа.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3392" y="1267733"/>
            <a:ext cx="3573830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МАГИСТРАТУРА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ИУИТ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Кафедра «Экономика</a:t>
            </a:r>
            <a:r>
              <a:rPr lang="ru-RU" sz="1400" b="1" dirty="0">
                <a:solidFill>
                  <a:srgbClr val="002060"/>
                </a:solidFill>
              </a:rPr>
              <a:t>, организация производства и </a:t>
            </a:r>
            <a:r>
              <a:rPr lang="ru-RU" sz="1400" b="1" dirty="0" smtClean="0">
                <a:solidFill>
                  <a:srgbClr val="002060"/>
                </a:solidFill>
              </a:rPr>
              <a:t>менеджмент»</a:t>
            </a:r>
          </a:p>
          <a:p>
            <a:pPr algn="just"/>
            <a:endParaRPr lang="ru-RU" sz="6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ИМТК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Кафедра </a:t>
            </a:r>
            <a:r>
              <a:rPr lang="ru-RU" sz="1400" b="1" dirty="0">
                <a:solidFill>
                  <a:srgbClr val="002060"/>
                </a:solidFill>
              </a:rPr>
              <a:t>«Международные отношения и геополитика транспорта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3392" y="5524490"/>
            <a:ext cx="357383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АСПИРАНТУРА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 PH.D. STUDIES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A0294EFE-4DBA-425C-B6B0-622FA7F8BF6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6381328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MIIT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237312"/>
            <a:ext cx="5375520" cy="501650"/>
          </a:xfrm>
        </p:spPr>
        <p:txBody>
          <a:bodyPr/>
          <a:lstStyle/>
          <a:p>
            <a:r>
              <a:rPr lang="ru-RU" sz="1000" dirty="0" smtClean="0"/>
              <a:t>Московский государственный университет путей сообщения</a:t>
            </a:r>
            <a:br>
              <a:rPr lang="ru-RU" sz="1000" dirty="0" smtClean="0"/>
            </a:br>
            <a:r>
              <a:rPr lang="en-US" sz="1000" dirty="0" smtClean="0"/>
              <a:t>Moscow State University of Railway Engineering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8383" y="3754775"/>
            <a:ext cx="5220000" cy="2477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BACHELOR’S PROGRAMS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en-US" sz="1400" dirty="0" smtClean="0">
                <a:solidFill>
                  <a:srgbClr val="002060"/>
                </a:solidFill>
              </a:rPr>
              <a:t>Institute of Management, Administration and Information Technologies of MIIT University: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endParaRPr lang="ru-RU" sz="600" dirty="0" smtClean="0">
              <a:solidFill>
                <a:srgbClr val="002060"/>
              </a:solidFill>
            </a:endParaRPr>
          </a:p>
          <a:p>
            <a:pPr algn="just"/>
            <a:r>
              <a:rPr lang="en-US" sz="1400" b="1" dirty="0" smtClean="0">
                <a:solidFill>
                  <a:srgbClr val="002060"/>
                </a:solidFill>
              </a:rPr>
              <a:t>Department</a:t>
            </a:r>
            <a:r>
              <a:rPr lang="ru-RU" sz="1400" b="1" dirty="0" smtClean="0">
                <a:solidFill>
                  <a:srgbClr val="002060"/>
                </a:solidFill>
              </a:rPr>
              <a:t> «</a:t>
            </a:r>
            <a:r>
              <a:rPr lang="en-US" sz="1400" b="1" dirty="0" smtClean="0">
                <a:solidFill>
                  <a:srgbClr val="002060"/>
                </a:solidFill>
              </a:rPr>
              <a:t>Logistic  Transport Systems and Technologies</a:t>
            </a:r>
            <a:r>
              <a:rPr lang="ru-RU" sz="1400" b="1" dirty="0" smtClean="0">
                <a:solidFill>
                  <a:srgbClr val="002060"/>
                </a:solidFill>
              </a:rPr>
              <a:t>» </a:t>
            </a:r>
            <a:endParaRPr lang="ru-RU" sz="1400" b="1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7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sz="1400" b="1" dirty="0" smtClean="0">
                <a:solidFill>
                  <a:srgbClr val="002060"/>
                </a:solidFill>
              </a:rPr>
              <a:t>Department</a:t>
            </a:r>
            <a:r>
              <a:rPr lang="ru-RU" sz="1400" b="1" dirty="0" smtClean="0">
                <a:solidFill>
                  <a:srgbClr val="002060"/>
                </a:solidFill>
              </a:rPr>
              <a:t> «</a:t>
            </a:r>
            <a:r>
              <a:rPr lang="en-US" sz="1400" b="1" dirty="0" smtClean="0">
                <a:solidFill>
                  <a:srgbClr val="002060"/>
                </a:solidFill>
              </a:rPr>
              <a:t>Logistics and Transport Systems Management</a:t>
            </a:r>
            <a:r>
              <a:rPr lang="ru-RU" sz="1400" b="1" dirty="0" smtClean="0">
                <a:solidFill>
                  <a:srgbClr val="002060"/>
                </a:solidFill>
              </a:rPr>
              <a:t>» </a:t>
            </a:r>
            <a:endParaRPr lang="ru-RU" sz="1400" b="1" dirty="0">
              <a:solidFill>
                <a:srgbClr val="002060"/>
              </a:solidFill>
            </a:endParaRPr>
          </a:p>
          <a:p>
            <a:pPr algn="just"/>
            <a:endParaRPr lang="ru-RU" sz="6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1400" b="1" dirty="0" smtClean="0">
                <a:solidFill>
                  <a:srgbClr val="002060"/>
                </a:solidFill>
              </a:rPr>
              <a:t>Other  areas of bachelor’s training</a:t>
            </a:r>
            <a:r>
              <a:rPr lang="ru-RU" sz="1400" b="1" dirty="0" smtClean="0">
                <a:solidFill>
                  <a:srgbClr val="002060"/>
                </a:solidFill>
              </a:rPr>
              <a:t>:</a:t>
            </a:r>
            <a:r>
              <a:rPr lang="ru-RU" sz="1400" dirty="0">
                <a:solidFill>
                  <a:srgbClr val="002060"/>
                </a:solidFill>
              </a:rPr>
              <a:t>	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r>
              <a:rPr lang="en-US" sz="1400" i="1" dirty="0" smtClean="0">
                <a:solidFill>
                  <a:srgbClr val="002060"/>
                </a:solidFill>
              </a:rPr>
              <a:t>in economics - </a:t>
            </a:r>
            <a:r>
              <a:rPr lang="ru-RU" sz="1400" i="1" dirty="0" smtClean="0">
                <a:solidFill>
                  <a:srgbClr val="002060"/>
                </a:solidFill>
              </a:rPr>
              <a:t>«</a:t>
            </a:r>
            <a:r>
              <a:rPr lang="en-US" sz="1400" i="1" dirty="0" smtClean="0">
                <a:solidFill>
                  <a:srgbClr val="002060"/>
                </a:solidFill>
              </a:rPr>
              <a:t>Economics of logistics systems and intermodal transportation</a:t>
            </a:r>
            <a:r>
              <a:rPr lang="ru-RU" sz="1400" i="1" dirty="0" smtClean="0">
                <a:solidFill>
                  <a:srgbClr val="002060"/>
                </a:solidFill>
              </a:rPr>
              <a:t>»</a:t>
            </a:r>
            <a:r>
              <a:rPr lang="en-US" sz="1400" i="1" dirty="0" smtClean="0">
                <a:solidFill>
                  <a:srgbClr val="002060"/>
                </a:solidFill>
              </a:rPr>
              <a:t>; in management - </a:t>
            </a:r>
            <a:r>
              <a:rPr lang="ru-RU" sz="1400" i="1" dirty="0" smtClean="0">
                <a:solidFill>
                  <a:srgbClr val="002060"/>
                </a:solidFill>
              </a:rPr>
              <a:t>«</a:t>
            </a:r>
            <a:r>
              <a:rPr lang="en-US" sz="1400" i="1" dirty="0" smtClean="0">
                <a:solidFill>
                  <a:srgbClr val="002060"/>
                </a:solidFill>
              </a:rPr>
              <a:t>Transport Logistics</a:t>
            </a:r>
            <a:r>
              <a:rPr lang="ru-RU" sz="1400" i="1" dirty="0" smtClean="0">
                <a:solidFill>
                  <a:srgbClr val="002060"/>
                </a:solidFill>
              </a:rPr>
              <a:t>»</a:t>
            </a:r>
            <a:r>
              <a:rPr lang="en-US" sz="1400" i="1" dirty="0" smtClean="0">
                <a:solidFill>
                  <a:srgbClr val="002060"/>
                </a:solidFill>
              </a:rPr>
              <a:t>, including joint Russian-Austrian program</a:t>
            </a:r>
            <a:r>
              <a:rPr lang="ru-RU" sz="1400" i="1" dirty="0" smtClean="0">
                <a:solidFill>
                  <a:srgbClr val="002060"/>
                </a:solidFill>
              </a:rPr>
              <a:t>.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3392" y="3197905"/>
            <a:ext cx="3573830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MASTER’S PROGRAMS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en-US" sz="1400" dirty="0" smtClean="0">
                <a:solidFill>
                  <a:srgbClr val="002060"/>
                </a:solidFill>
              </a:rPr>
              <a:t>Institute of Management, Administration and Information Technologies of MIIT University: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r>
              <a:rPr lang="en-US" sz="1400" b="1" dirty="0" smtClean="0">
                <a:solidFill>
                  <a:srgbClr val="002060"/>
                </a:solidFill>
              </a:rPr>
              <a:t>Department</a:t>
            </a:r>
            <a:r>
              <a:rPr lang="ru-RU" sz="1400" b="1" dirty="0" smtClean="0">
                <a:solidFill>
                  <a:srgbClr val="002060"/>
                </a:solidFill>
              </a:rPr>
              <a:t> «</a:t>
            </a:r>
            <a:r>
              <a:rPr lang="en-US" sz="1400" b="1" dirty="0" smtClean="0">
                <a:solidFill>
                  <a:srgbClr val="002060"/>
                </a:solidFill>
              </a:rPr>
              <a:t>Economics</a:t>
            </a:r>
            <a:r>
              <a:rPr lang="ru-RU" sz="1400" b="1" dirty="0" smtClean="0">
                <a:solidFill>
                  <a:srgbClr val="002060"/>
                </a:solidFill>
              </a:rPr>
              <a:t>, </a:t>
            </a:r>
            <a:r>
              <a:rPr lang="en-US" sz="1400" b="1" dirty="0" smtClean="0">
                <a:solidFill>
                  <a:srgbClr val="002060"/>
                </a:solidFill>
              </a:rPr>
              <a:t>organization of production and management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600" dirty="0" smtClean="0">
              <a:solidFill>
                <a:srgbClr val="002060"/>
              </a:solidFill>
            </a:endParaRPr>
          </a:p>
          <a:p>
            <a:pPr algn="just"/>
            <a:r>
              <a:rPr lang="en-US" sz="1400" dirty="0" smtClean="0">
                <a:solidFill>
                  <a:srgbClr val="002060"/>
                </a:solidFill>
              </a:rPr>
              <a:t>Institute of International Transport Communications of MIIT University:</a:t>
            </a:r>
          </a:p>
          <a:p>
            <a:pPr algn="just"/>
            <a:r>
              <a:rPr lang="en-US" sz="1400" b="1" dirty="0" smtClean="0">
                <a:solidFill>
                  <a:srgbClr val="002060"/>
                </a:solidFill>
              </a:rPr>
              <a:t>Department</a:t>
            </a:r>
            <a:r>
              <a:rPr lang="ru-RU" sz="1400" b="1" dirty="0" smtClean="0">
                <a:solidFill>
                  <a:srgbClr val="002060"/>
                </a:solidFill>
              </a:rPr>
              <a:t> «</a:t>
            </a:r>
            <a:r>
              <a:rPr lang="en-US" sz="1400" b="1" dirty="0" smtClean="0">
                <a:solidFill>
                  <a:srgbClr val="002060"/>
                </a:solidFill>
              </a:rPr>
              <a:t>International relations and transport geopolitics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1800" b="1" dirty="0" smtClean="0"/>
              <a:t>Совместная бакалаврская образовательная программа</a:t>
            </a:r>
            <a:r>
              <a:rPr lang="en-US" altLang="ru-RU" sz="1800" b="1" dirty="0" smtClean="0"/>
              <a:t>  </a:t>
            </a:r>
            <a:br>
              <a:rPr lang="en-US" altLang="ru-RU" sz="1800" b="1" dirty="0" smtClean="0"/>
            </a:br>
            <a:r>
              <a:rPr lang="en-US" altLang="ru-RU" sz="1800" b="1" dirty="0" smtClean="0"/>
              <a:t>A joint bachelor’s education program</a:t>
            </a:r>
            <a:endParaRPr lang="ru-RU" altLang="ru-RU" sz="1800" b="1" dirty="0" smtClean="0"/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364" y="108304"/>
            <a:ext cx="1285884" cy="30059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3" cstate="print"/>
          <a:srcRect b="8277"/>
          <a:stretch>
            <a:fillRect/>
          </a:stretch>
        </p:blipFill>
        <p:spPr bwMode="auto">
          <a:xfrm>
            <a:off x="148384" y="108304"/>
            <a:ext cx="944584" cy="684000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4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764704"/>
            <a:ext cx="982575" cy="658564"/>
          </a:xfrm>
          <a:prstGeom prst="rect">
            <a:avLst/>
          </a:prstGeom>
          <a:noFill/>
        </p:spPr>
      </p:pic>
      <p:sp>
        <p:nvSpPr>
          <p:cNvPr id="16" name="Прямоугольник 5"/>
          <p:cNvSpPr>
            <a:spLocks noChangeArrowheads="1"/>
          </p:cNvSpPr>
          <p:nvPr/>
        </p:nvSpPr>
        <p:spPr bwMode="auto">
          <a:xfrm>
            <a:off x="4536297" y="1268760"/>
            <a:ext cx="460770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1600" dirty="0" smtClean="0">
                <a:solidFill>
                  <a:srgbClr val="002060"/>
                </a:solidFill>
              </a:rPr>
              <a:t>The program is  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4 years </a:t>
            </a:r>
            <a:r>
              <a:rPr lang="en-US" altLang="ru-RU" sz="1600" dirty="0" smtClean="0">
                <a:solidFill>
                  <a:schemeClr val="tx2"/>
                </a:solidFill>
              </a:rPr>
              <a:t>long: </a:t>
            </a:r>
          </a:p>
          <a:p>
            <a:pPr algn="ctr"/>
            <a:r>
              <a:rPr lang="en-US" altLang="ru-RU" sz="1600" dirty="0" smtClean="0">
                <a:solidFill>
                  <a:schemeClr val="tx2"/>
                </a:solidFill>
              </a:rPr>
              <a:t>during the 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1</a:t>
            </a:r>
            <a:r>
              <a:rPr lang="en-US" altLang="ru-RU" sz="1600" b="1" baseline="30000" dirty="0" smtClean="0">
                <a:solidFill>
                  <a:srgbClr val="FF0000"/>
                </a:solidFill>
              </a:rPr>
              <a:t>st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 year</a:t>
            </a:r>
            <a:r>
              <a:rPr lang="en-US" altLang="ru-RU" sz="1600" dirty="0" smtClean="0">
                <a:solidFill>
                  <a:srgbClr val="002060"/>
                </a:solidFill>
              </a:rPr>
              <a:t> Russian students attend courses in MIIT and intensively  learn Chinese;</a:t>
            </a:r>
          </a:p>
          <a:p>
            <a:pPr algn="ctr"/>
            <a:r>
              <a:rPr lang="en-US" altLang="ru-RU" sz="1600" dirty="0" smtClean="0">
                <a:solidFill>
                  <a:srgbClr val="002060"/>
                </a:solidFill>
              </a:rPr>
              <a:t>during the 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2</a:t>
            </a:r>
            <a:r>
              <a:rPr lang="en-US" altLang="ru-RU" sz="1600" b="1" baseline="30000" dirty="0" smtClean="0">
                <a:solidFill>
                  <a:srgbClr val="FF0000"/>
                </a:solidFill>
              </a:rPr>
              <a:t>d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 and the 3</a:t>
            </a:r>
            <a:r>
              <a:rPr lang="en-US" altLang="ru-RU" sz="1600" b="1" baseline="30000" dirty="0" smtClean="0">
                <a:solidFill>
                  <a:srgbClr val="FF0000"/>
                </a:solidFill>
              </a:rPr>
              <a:t>d 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years </a:t>
            </a:r>
            <a:r>
              <a:rPr lang="en-US" altLang="ru-RU" sz="1600" dirty="0" smtClean="0">
                <a:solidFill>
                  <a:srgbClr val="002060"/>
                </a:solidFill>
              </a:rPr>
              <a:t>they study in China in Chinese; </a:t>
            </a:r>
          </a:p>
          <a:p>
            <a:pPr algn="ctr"/>
            <a:r>
              <a:rPr lang="en-US" altLang="ru-RU" sz="1600" dirty="0" smtClean="0">
                <a:solidFill>
                  <a:srgbClr val="002060"/>
                </a:solidFill>
              </a:rPr>
              <a:t>during the 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4</a:t>
            </a:r>
            <a:r>
              <a:rPr lang="en-US" altLang="ru-RU" sz="1600" b="1" baseline="30000" dirty="0" smtClean="0">
                <a:solidFill>
                  <a:srgbClr val="FF0000"/>
                </a:solidFill>
              </a:rPr>
              <a:t>th 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year </a:t>
            </a:r>
            <a:r>
              <a:rPr lang="en-US" altLang="ru-RU" sz="1600" dirty="0" smtClean="0">
                <a:solidFill>
                  <a:schemeClr val="tx2"/>
                </a:solidFill>
              </a:rPr>
              <a:t>they defend </a:t>
            </a:r>
            <a:r>
              <a:rPr lang="en-US" altLang="ru-RU" sz="1600" dirty="0" smtClean="0">
                <a:solidFill>
                  <a:srgbClr val="002060"/>
                </a:solidFill>
              </a:rPr>
              <a:t>their theses in the presence of two scientific advisers: one from MIIT University and the other one </a:t>
            </a:r>
            <a:r>
              <a:rPr lang="en-US" altLang="ru-RU" sz="1600" dirty="0">
                <a:solidFill>
                  <a:srgbClr val="002060"/>
                </a:solidFill>
              </a:rPr>
              <a:t>from Dalian </a:t>
            </a:r>
            <a:r>
              <a:rPr lang="en-US" altLang="ru-RU" sz="1600" dirty="0" err="1">
                <a:solidFill>
                  <a:srgbClr val="002060"/>
                </a:solidFill>
              </a:rPr>
              <a:t>Neusoft</a:t>
            </a:r>
            <a:r>
              <a:rPr lang="en-US" altLang="ru-RU" sz="1600" dirty="0">
                <a:solidFill>
                  <a:srgbClr val="002060"/>
                </a:solidFill>
              </a:rPr>
              <a:t> University of </a:t>
            </a:r>
            <a:r>
              <a:rPr lang="en-US" altLang="ru-RU" sz="1600" dirty="0" smtClean="0">
                <a:solidFill>
                  <a:srgbClr val="002060"/>
                </a:solidFill>
              </a:rPr>
              <a:t>Information.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421430"/>
            <a:ext cx="41044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dirty="0" smtClean="0">
                <a:solidFill>
                  <a:srgbClr val="002060"/>
                </a:solidFill>
              </a:rPr>
              <a:t> </a:t>
            </a:r>
            <a:r>
              <a:rPr lang="en-US" altLang="ru-RU" b="1" dirty="0" smtClean="0">
                <a:solidFill>
                  <a:srgbClr val="FF0000"/>
                </a:solidFill>
              </a:rPr>
              <a:t>Since 2012</a:t>
            </a:r>
            <a:r>
              <a:rPr lang="en-US" altLang="ru-RU" sz="1600" dirty="0" smtClean="0">
                <a:solidFill>
                  <a:srgbClr val="002060"/>
                </a:solidFill>
              </a:rPr>
              <a:t> MIIT </a:t>
            </a:r>
            <a:r>
              <a:rPr lang="en-US" altLang="ru-RU" sz="1600" dirty="0">
                <a:solidFill>
                  <a:srgbClr val="002060"/>
                </a:solidFill>
              </a:rPr>
              <a:t>University and Dalian </a:t>
            </a:r>
            <a:r>
              <a:rPr lang="en-US" altLang="ru-RU" sz="1600" dirty="0" err="1">
                <a:solidFill>
                  <a:srgbClr val="002060"/>
                </a:solidFill>
              </a:rPr>
              <a:t>Neusoft</a:t>
            </a:r>
            <a:r>
              <a:rPr lang="en-US" altLang="ru-RU" sz="1600" dirty="0">
                <a:solidFill>
                  <a:srgbClr val="002060"/>
                </a:solidFill>
              </a:rPr>
              <a:t> University of </a:t>
            </a:r>
            <a:r>
              <a:rPr lang="en-US" altLang="ru-RU" sz="1600" dirty="0" smtClean="0">
                <a:solidFill>
                  <a:srgbClr val="002060"/>
                </a:solidFill>
              </a:rPr>
              <a:t>Information (PRC) have implemented a joint bachelor’s program of double diploma  in “Logistics”.</a:t>
            </a:r>
            <a:r>
              <a:rPr lang="ru-RU" altLang="ru-RU" sz="16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Upon successful graduation, students obtain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2 diploma </a:t>
            </a:r>
            <a:r>
              <a:rPr lang="en-US" sz="1600" dirty="0" smtClean="0">
                <a:solidFill>
                  <a:srgbClr val="002060"/>
                </a:solidFill>
              </a:rPr>
              <a:t>- diploma of MIIT University and diploma of Dalian University of Informatics.</a:t>
            </a:r>
            <a:endParaRPr lang="ru-RU" sz="1600" dirty="0"/>
          </a:p>
        </p:txBody>
      </p:sp>
      <p:pic>
        <p:nvPicPr>
          <p:cNvPr id="18" name="Picture 2" descr="http://jcomm.ru/images/logoMiit.png"/>
          <p:cNvPicPr>
            <a:picLocks noChangeAspect="1" noChangeArrowheads="1"/>
          </p:cNvPicPr>
          <p:nvPr/>
        </p:nvPicPr>
        <p:blipFill>
          <a:blip r:embed="rId6" cstate="print"/>
          <a:srcRect b="50000"/>
          <a:stretch>
            <a:fillRect/>
          </a:stretch>
        </p:blipFill>
        <p:spPr bwMode="auto">
          <a:xfrm>
            <a:off x="5375498" y="3502822"/>
            <a:ext cx="28575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https://media.licdn.com/mpr/mpr/shrink_200_200/AAEAAQAAAAAAAANvAAAAJGM1MmJiZGI4LWExMjUtNGVkNy1iMTBiLWE0NzIxN2QwZTY5OQ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3175003"/>
            <a:ext cx="13652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5"/>
          <p:cNvSpPr txBox="1">
            <a:spLocks/>
          </p:cNvSpPr>
          <p:nvPr/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94EFE-4DBA-425C-B6B0-622FA7F8BF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7937" y="6381328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MIIT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237312"/>
            <a:ext cx="5375520" cy="501650"/>
          </a:xfrm>
        </p:spPr>
        <p:txBody>
          <a:bodyPr/>
          <a:lstStyle/>
          <a:p>
            <a:r>
              <a:rPr lang="ru-RU" sz="1000" dirty="0" smtClean="0"/>
              <a:t>Московский государственный университет путей сообщения</a:t>
            </a:r>
            <a:br>
              <a:rPr lang="ru-RU" sz="1000" dirty="0" smtClean="0"/>
            </a:br>
            <a:r>
              <a:rPr lang="en-US" sz="1000" dirty="0" smtClean="0"/>
              <a:t>Moscow State University of Railway Engineering</a:t>
            </a:r>
            <a:endParaRPr lang="ru-RU" sz="1000" dirty="0"/>
          </a:p>
        </p:txBody>
      </p: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179512" y="1335539"/>
            <a:ext cx="424847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3300"/>
                </a:solidFill>
              </a:rPr>
              <a:t>С 2012 года </a:t>
            </a:r>
            <a:r>
              <a:rPr lang="ru-RU" altLang="ru-RU" sz="1600" dirty="0"/>
              <a:t>МИИТ совместно с </a:t>
            </a:r>
            <a:r>
              <a:rPr lang="ru-RU" altLang="ru-RU" sz="1600" dirty="0" err="1"/>
              <a:t>Даляньским</a:t>
            </a:r>
            <a:r>
              <a:rPr lang="ru-RU" altLang="ru-RU" sz="1600" dirty="0"/>
              <a:t> университетом информатики </a:t>
            </a:r>
            <a:r>
              <a:rPr lang="en-US" altLang="ru-RU" sz="1600" dirty="0" smtClean="0"/>
              <a:t>(</a:t>
            </a:r>
            <a:r>
              <a:rPr lang="ru-RU" altLang="ru-RU" sz="1600" dirty="0" smtClean="0"/>
              <a:t>КНР) реализует </a:t>
            </a:r>
            <a:r>
              <a:rPr lang="ru-RU" altLang="ru-RU" sz="1600" dirty="0"/>
              <a:t>бакалаврскую образовательную программу двойного диплома по направлению «Логистика</a:t>
            </a:r>
            <a:r>
              <a:rPr lang="ru-RU" altLang="ru-RU" sz="1600" dirty="0" smtClean="0"/>
              <a:t>».</a:t>
            </a:r>
            <a:r>
              <a:rPr lang="en-US" altLang="ru-RU" sz="1600" dirty="0" smtClean="0"/>
              <a:t> </a:t>
            </a:r>
            <a:r>
              <a:rPr lang="ru-RU" sz="1600" dirty="0" smtClean="0"/>
              <a:t>Студенты получают </a:t>
            </a:r>
            <a:r>
              <a:rPr lang="ru-RU" b="1" dirty="0" smtClean="0">
                <a:solidFill>
                  <a:srgbClr val="FF3300"/>
                </a:solidFill>
              </a:rPr>
              <a:t>2 диплома</a:t>
            </a:r>
            <a:r>
              <a:rPr lang="ru-RU" b="1" spc="-6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/>
              <a:t>– </a:t>
            </a:r>
            <a:r>
              <a:rPr lang="ru-RU" sz="1600" dirty="0" err="1" smtClean="0"/>
              <a:t>МИИТа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 err="1" smtClean="0"/>
              <a:t>Даляньского</a:t>
            </a:r>
            <a:r>
              <a:rPr lang="ru-RU" sz="1600" dirty="0" smtClean="0"/>
              <a:t> университета информатики. </a:t>
            </a:r>
          </a:p>
          <a:p>
            <a:pPr algn="ctr"/>
            <a:endParaRPr lang="ru-RU" altLang="ru-RU" sz="1600" dirty="0"/>
          </a:p>
        </p:txBody>
      </p:sp>
      <p:sp>
        <p:nvSpPr>
          <p:cNvPr id="28" name="Прямоугольник 5"/>
          <p:cNvSpPr>
            <a:spLocks noChangeArrowheads="1"/>
          </p:cNvSpPr>
          <p:nvPr/>
        </p:nvSpPr>
        <p:spPr bwMode="auto">
          <a:xfrm>
            <a:off x="4355976" y="4052098"/>
            <a:ext cx="478802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/>
              <a:t>Программа рассчитана на </a:t>
            </a:r>
            <a:r>
              <a:rPr lang="ru-RU" altLang="ru-RU" b="1" dirty="0">
                <a:solidFill>
                  <a:srgbClr val="FF3300"/>
                </a:solidFill>
              </a:rPr>
              <a:t>4 года: </a:t>
            </a:r>
          </a:p>
          <a:p>
            <a:pPr algn="ctr" eaLnBrk="1" hangingPunct="1"/>
            <a:r>
              <a:rPr lang="ru-RU" altLang="ru-RU" b="1" dirty="0">
                <a:solidFill>
                  <a:srgbClr val="FF3300"/>
                </a:solidFill>
              </a:rPr>
              <a:t>1 год</a:t>
            </a:r>
            <a:r>
              <a:rPr lang="ru-RU" altLang="ru-RU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1600" dirty="0" smtClean="0"/>
              <a:t>российские студенты </a:t>
            </a:r>
            <a:r>
              <a:rPr lang="ru-RU" altLang="ru-RU" sz="1600" dirty="0"/>
              <a:t>учатся в МИИТе </a:t>
            </a:r>
            <a:br>
              <a:rPr lang="ru-RU" altLang="ru-RU" sz="1600" dirty="0"/>
            </a:br>
            <a:r>
              <a:rPr lang="ru-RU" altLang="ru-RU" sz="1600" dirty="0"/>
              <a:t>и интенсивно изучают </a:t>
            </a:r>
            <a:r>
              <a:rPr lang="ru-RU" altLang="ru-RU" sz="1600" dirty="0" smtClean="0"/>
              <a:t>китайский </a:t>
            </a:r>
            <a:r>
              <a:rPr lang="ru-RU" altLang="ru-RU" sz="1600" dirty="0"/>
              <a:t>язык. </a:t>
            </a:r>
          </a:p>
          <a:p>
            <a:pPr algn="ctr"/>
            <a:r>
              <a:rPr lang="ru-RU" altLang="ru-RU" b="1" dirty="0">
                <a:solidFill>
                  <a:srgbClr val="FF3300"/>
                </a:solidFill>
              </a:rPr>
              <a:t>2 и 3 год  </a:t>
            </a:r>
            <a:r>
              <a:rPr lang="ru-RU" altLang="ru-RU" sz="1600" dirty="0"/>
              <a:t>обучаются в Китае </a:t>
            </a:r>
            <a:br>
              <a:rPr lang="ru-RU" altLang="ru-RU" sz="1600" dirty="0"/>
            </a:br>
            <a:r>
              <a:rPr lang="ru-RU" altLang="ru-RU" sz="1600" dirty="0"/>
              <a:t>на китайском языке.</a:t>
            </a:r>
          </a:p>
          <a:p>
            <a:pPr algn="ctr"/>
            <a:r>
              <a:rPr lang="ru-RU" altLang="ru-RU" b="1" dirty="0">
                <a:solidFill>
                  <a:srgbClr val="FF3300"/>
                </a:solidFill>
              </a:rPr>
              <a:t>4-й год </a:t>
            </a:r>
            <a:r>
              <a:rPr lang="ru-RU" altLang="ru-RU" sz="1600" dirty="0"/>
              <a:t>завершается в МИИТе защитой диплома с участием двух руководителей: из МИИТа и Даляньского университета информатики.</a:t>
            </a:r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2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364" y="108304"/>
            <a:ext cx="1285884" cy="30059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4" cstate="print"/>
          <a:srcRect b="8277"/>
          <a:stretch>
            <a:fillRect/>
          </a:stretch>
        </p:blipFill>
        <p:spPr bwMode="auto">
          <a:xfrm>
            <a:off x="148384" y="108304"/>
            <a:ext cx="944584" cy="6840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90788" y="3962524"/>
            <a:ext cx="8429684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algn="just">
              <a:buSzPct val="120000"/>
            </a:pPr>
            <a:r>
              <a:rPr lang="en-US" sz="1700" b="1" dirty="0" smtClean="0"/>
              <a:t>Possible axis:</a:t>
            </a:r>
            <a:endParaRPr lang="ru-RU" sz="1700" b="1" dirty="0" smtClean="0"/>
          </a:p>
          <a:p>
            <a:pPr marL="363538" indent="-276225" algn="just">
              <a:buSzPct val="120000"/>
              <a:buBlip>
                <a:blip r:embed="rId5"/>
              </a:buBlip>
            </a:pPr>
            <a:r>
              <a:rPr lang="en-US" sz="1700" b="1" dirty="0" smtClean="0">
                <a:solidFill>
                  <a:srgbClr val="002060"/>
                </a:solidFill>
              </a:rPr>
              <a:t>training of students of CCTT member organizations within bachelor’s, specialist’s, master’s and Ph.D. educational programs;</a:t>
            </a:r>
            <a:endParaRPr lang="ru-RU" sz="1700" b="1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r>
              <a:rPr lang="en-US" sz="1700" b="1" dirty="0" smtClean="0">
                <a:solidFill>
                  <a:srgbClr val="002060"/>
                </a:solidFill>
              </a:rPr>
              <a:t>additional mechanism is required to agree upon set of competencies of transportation process participants, as unification of technologies requires common understanding and application.</a:t>
            </a: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ru-RU" sz="1050" b="1" dirty="0" smtClean="0">
              <a:solidFill>
                <a:srgbClr val="002060"/>
              </a:solidFill>
            </a:endParaRPr>
          </a:p>
          <a:p>
            <a:pPr marL="87313" algn="just">
              <a:spcAft>
                <a:spcPts val="600"/>
              </a:spcAft>
              <a:buSzPct val="120000"/>
            </a:pPr>
            <a:r>
              <a:rPr lang="en-US" sz="1700" b="1" dirty="0" smtClean="0">
                <a:solidFill>
                  <a:srgbClr val="002060"/>
                </a:solidFill>
              </a:rPr>
              <a:t>To do this, the best way is to create a set of training sessions intended for CCTT members and focused on their own priorities.</a:t>
            </a:r>
            <a:endParaRPr lang="ru-RU" sz="1700" b="1" dirty="0" smtClean="0">
              <a:solidFill>
                <a:srgbClr val="002060"/>
              </a:solidFill>
            </a:endParaRPr>
          </a:p>
        </p:txBody>
      </p:sp>
      <p:pic>
        <p:nvPicPr>
          <p:cNvPr id="12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764704"/>
            <a:ext cx="982575" cy="658564"/>
          </a:xfrm>
          <a:prstGeom prst="rect">
            <a:avLst/>
          </a:prstGeom>
          <a:noFill/>
        </p:spPr>
      </p:pic>
      <p:sp>
        <p:nvSpPr>
          <p:cNvPr id="14" name="AutoShape 65"/>
          <p:cNvSpPr>
            <a:spLocks noChangeArrowheads="1"/>
          </p:cNvSpPr>
          <p:nvPr/>
        </p:nvSpPr>
        <p:spPr bwMode="gray">
          <a:xfrm rot="5400000">
            <a:off x="4144907" y="5306163"/>
            <a:ext cx="612442" cy="385759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94EFE-4DBA-425C-B6B0-622FA7F8BF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6381328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MIIT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237312"/>
            <a:ext cx="5375520" cy="501650"/>
          </a:xfrm>
        </p:spPr>
        <p:txBody>
          <a:bodyPr/>
          <a:lstStyle/>
          <a:p>
            <a:r>
              <a:rPr lang="ru-RU" sz="1000" dirty="0" smtClean="0"/>
              <a:t>Московский государственный университет путей сообщения</a:t>
            </a:r>
            <a:br>
              <a:rPr lang="ru-RU" sz="1000" dirty="0" smtClean="0"/>
            </a:br>
            <a:r>
              <a:rPr lang="en-US" sz="1000" dirty="0" smtClean="0"/>
              <a:t>Moscow State University of Railway Engineering</a:t>
            </a:r>
            <a:endParaRPr lang="ru-RU" sz="1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583666"/>
            <a:ext cx="7920880" cy="1045133"/>
          </a:xfrm>
        </p:spPr>
        <p:txBody>
          <a:bodyPr>
            <a:noAutofit/>
          </a:bodyPr>
          <a:lstStyle/>
          <a:p>
            <a:r>
              <a:rPr lang="ru-RU" sz="1700" b="1" dirty="0" smtClean="0"/>
              <a:t>Взаимодействие организаций-членов КСТП и вузов  транспорта: </a:t>
            </a:r>
            <a:r>
              <a:rPr lang="en-US" sz="1700" b="1" dirty="0" smtClean="0"/>
              <a:t/>
            </a:r>
            <a:br>
              <a:rPr lang="en-US" sz="1700" b="1" dirty="0" smtClean="0"/>
            </a:br>
            <a:r>
              <a:rPr lang="ru-RU" sz="1700" b="1" dirty="0" smtClean="0"/>
              <a:t>реализация кадровых потребностей</a:t>
            </a:r>
            <a:r>
              <a:rPr lang="en-US" sz="1700" b="1" dirty="0" smtClean="0"/>
              <a:t> </a:t>
            </a:r>
            <a:br>
              <a:rPr lang="en-US" sz="1700" b="1" dirty="0" smtClean="0"/>
            </a:br>
            <a:r>
              <a:rPr lang="en-US" sz="1700" b="1" dirty="0" smtClean="0"/>
              <a:t>Interaction of  CCTT member organizations  and transport universities: </a:t>
            </a:r>
            <a:br>
              <a:rPr lang="en-US" sz="1700" b="1" dirty="0" smtClean="0"/>
            </a:br>
            <a:r>
              <a:rPr lang="en-US" sz="1700" b="1" dirty="0" smtClean="0"/>
              <a:t>human resources development and staffing                             (1)</a:t>
            </a:r>
            <a:endParaRPr lang="ru-RU" sz="17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1628800"/>
            <a:ext cx="8429684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algn="just">
              <a:buSzPct val="120000"/>
            </a:pPr>
            <a:r>
              <a:rPr lang="ru-RU" sz="1700" b="1" dirty="0" smtClean="0"/>
              <a:t>Возможные направления:</a:t>
            </a:r>
          </a:p>
          <a:p>
            <a:pPr marL="363538" indent="-276225" algn="just">
              <a:buSzPct val="120000"/>
              <a:buBlip>
                <a:blip r:embed="rId5"/>
              </a:buBlip>
            </a:pPr>
            <a:r>
              <a:rPr lang="ru-RU" sz="1700" b="1" dirty="0">
                <a:solidFill>
                  <a:srgbClr val="002060"/>
                </a:solidFill>
              </a:rPr>
              <a:t>обучение студентов организаций-членов КСТП по программам бакалавриата, специалитета, магистратуры и аспирантуры;</a:t>
            </a:r>
          </a:p>
          <a:p>
            <a:pPr marL="363538" indent="-276225" algn="just">
              <a:buSzPct val="120000"/>
              <a:buBlip>
                <a:blip r:embed="rId5"/>
              </a:buBlip>
            </a:pPr>
            <a:r>
              <a:rPr lang="ru-RU" sz="1700" b="1" dirty="0">
                <a:solidFill>
                  <a:srgbClr val="002060"/>
                </a:solidFill>
              </a:rPr>
              <a:t>необходим дополнительный механизм согласования компетенций участников перевозочного процесса, так как унификация технологий требует единого их понимания и </a:t>
            </a:r>
            <a:r>
              <a:rPr lang="ru-RU" sz="1700" b="1" dirty="0" smtClean="0">
                <a:solidFill>
                  <a:srgbClr val="002060"/>
                </a:solidFill>
              </a:rPr>
              <a:t>применения</a:t>
            </a:r>
            <a:r>
              <a:rPr lang="en-US" sz="1700" b="1" dirty="0" smtClean="0">
                <a:solidFill>
                  <a:srgbClr val="002060"/>
                </a:solidFill>
              </a:rPr>
              <a:t>.</a:t>
            </a:r>
            <a:endParaRPr lang="ru-RU" sz="1700" b="1" dirty="0">
              <a:solidFill>
                <a:srgbClr val="002060"/>
              </a:solidFill>
            </a:endParaRPr>
          </a:p>
          <a:p>
            <a:pPr marL="87313" algn="just">
              <a:spcAft>
                <a:spcPts val="600"/>
              </a:spcAft>
              <a:buSzPct val="120000"/>
            </a:pPr>
            <a:r>
              <a:rPr lang="en-US" sz="900" b="1" dirty="0" smtClean="0">
                <a:solidFill>
                  <a:srgbClr val="002060"/>
                </a:solidFill>
              </a:rPr>
              <a:t/>
            </a:r>
            <a:br>
              <a:rPr lang="en-US" sz="900" b="1" dirty="0" smtClean="0">
                <a:solidFill>
                  <a:srgbClr val="002060"/>
                </a:solidFill>
              </a:rPr>
            </a:br>
            <a:r>
              <a:rPr lang="ru-RU" sz="1700" b="1" dirty="0" smtClean="0">
                <a:solidFill>
                  <a:srgbClr val="002060"/>
                </a:solidFill>
              </a:rPr>
              <a:t>Для </a:t>
            </a:r>
            <a:r>
              <a:rPr lang="ru-RU" sz="1700" b="1" dirty="0">
                <a:solidFill>
                  <a:srgbClr val="002060"/>
                </a:solidFill>
              </a:rPr>
              <a:t>этого оптимальным является создание комплекса учебных сессий для членов КСТП, ориентированных на их собственные приоритеты</a:t>
            </a:r>
            <a:r>
              <a:rPr lang="ru-RU" sz="1700" b="1" dirty="0" smtClean="0">
                <a:solidFill>
                  <a:srgbClr val="002060"/>
                </a:solidFill>
              </a:rPr>
              <a:t>.</a:t>
            </a:r>
            <a:endParaRPr lang="ru-RU" sz="1700" b="1" dirty="0">
              <a:solidFill>
                <a:srgbClr val="002060"/>
              </a:solidFill>
            </a:endParaRPr>
          </a:p>
        </p:txBody>
      </p:sp>
      <p:sp>
        <p:nvSpPr>
          <p:cNvPr id="19" name="AutoShape 65"/>
          <p:cNvSpPr>
            <a:spLocks noChangeArrowheads="1"/>
          </p:cNvSpPr>
          <p:nvPr/>
        </p:nvSpPr>
        <p:spPr bwMode="gray">
          <a:xfrm rot="5400000">
            <a:off x="4170626" y="2966278"/>
            <a:ext cx="612442" cy="385759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8" y="1628800"/>
            <a:ext cx="8676456" cy="2304256"/>
          </a:xfrm>
          <a:prstGeom prst="roundRect">
            <a:avLst>
              <a:gd name="adj" fmla="val 7652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3996120"/>
            <a:ext cx="8676456" cy="2304256"/>
          </a:xfrm>
          <a:prstGeom prst="roundRect">
            <a:avLst>
              <a:gd name="adj" fmla="val 7652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2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05.11.2015</a:t>
            </a:fld>
            <a:endParaRPr lang="ru-RU"/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364" y="108304"/>
            <a:ext cx="1285884" cy="30059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4" cstate="print"/>
          <a:srcRect b="8277"/>
          <a:stretch>
            <a:fillRect/>
          </a:stretch>
        </p:blipFill>
        <p:spPr bwMode="auto">
          <a:xfrm>
            <a:off x="148384" y="108304"/>
            <a:ext cx="944584" cy="6840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331640" y="4010288"/>
            <a:ext cx="7565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276225" algn="ctr">
              <a:buSzPct val="120000"/>
            </a:pPr>
            <a:r>
              <a:rPr lang="en-US" sz="2000" b="1" dirty="0" smtClean="0">
                <a:solidFill>
                  <a:srgbClr val="002060"/>
                </a:solidFill>
              </a:rPr>
              <a:t>Possible topics of  training sessions (based on the survey)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pPr marL="1588" indent="-1588" algn="just">
              <a:buSzPct val="120000"/>
            </a:pPr>
            <a:r>
              <a:rPr lang="en-US" sz="2000" dirty="0" smtClean="0">
                <a:solidFill>
                  <a:srgbClr val="002060"/>
                </a:solidFill>
              </a:rPr>
              <a:t>Intermodal transportation; transportation by container trains; modern management standards; promising development policy of Transsiberian main line  and its role in regional development; trends and prospects for innovation; implementation of  results of engineering  development.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2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764704"/>
            <a:ext cx="982575" cy="658564"/>
          </a:xfrm>
          <a:prstGeom prst="rect">
            <a:avLst/>
          </a:prstGeom>
          <a:noFill/>
        </p:spPr>
      </p:pic>
      <p:sp>
        <p:nvSpPr>
          <p:cNvPr id="13" name="AutoShape 65"/>
          <p:cNvSpPr>
            <a:spLocks noChangeArrowheads="1"/>
          </p:cNvSpPr>
          <p:nvPr/>
        </p:nvSpPr>
        <p:spPr bwMode="gray">
          <a:xfrm>
            <a:off x="179512" y="3861120"/>
            <a:ext cx="1372517" cy="648000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94EFE-4DBA-425C-B6B0-622FA7F8BF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6361583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MIIT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237312"/>
            <a:ext cx="5375520" cy="501650"/>
          </a:xfrm>
        </p:spPr>
        <p:txBody>
          <a:bodyPr/>
          <a:lstStyle/>
          <a:p>
            <a:r>
              <a:rPr lang="ru-RU" sz="1000" dirty="0" smtClean="0"/>
              <a:t>Московский государственный университет путей сообщения</a:t>
            </a:r>
            <a:br>
              <a:rPr lang="ru-RU" sz="1000" dirty="0" smtClean="0"/>
            </a:br>
            <a:r>
              <a:rPr lang="en-US" sz="1000" dirty="0" smtClean="0"/>
              <a:t>Moscow State University of Railway Engineering</a:t>
            </a:r>
            <a:endParaRPr lang="ru-RU" sz="1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583667"/>
            <a:ext cx="7920880" cy="972000"/>
          </a:xfrm>
        </p:spPr>
        <p:txBody>
          <a:bodyPr>
            <a:noAutofit/>
          </a:bodyPr>
          <a:lstStyle/>
          <a:p>
            <a:r>
              <a:rPr lang="ru-RU" sz="1700" b="1" dirty="0" smtClean="0"/>
              <a:t>Взаимодействие организаций-членов КСТП и вузов  транспорта: реализация кадровых потребностей</a:t>
            </a:r>
            <a:r>
              <a:rPr lang="en-US" sz="1700" b="1" dirty="0" smtClean="0"/>
              <a:t> </a:t>
            </a:r>
            <a:r>
              <a:rPr lang="en-US" sz="1700" b="1" dirty="0"/>
              <a:t/>
            </a:r>
            <a:br>
              <a:rPr lang="en-US" sz="1700" b="1" dirty="0"/>
            </a:br>
            <a:r>
              <a:rPr lang="en-US" sz="1700" b="1" dirty="0"/>
              <a:t>Interaction of  CCTT member organizations  and transport universities: </a:t>
            </a:r>
            <a:r>
              <a:rPr lang="en-US" sz="1700" b="1" dirty="0" smtClean="0"/>
              <a:t/>
            </a:r>
            <a:br>
              <a:rPr lang="en-US" sz="1700" b="1" dirty="0" smtClean="0"/>
            </a:br>
            <a:r>
              <a:rPr lang="en-US" sz="1700" b="1" dirty="0" smtClean="0"/>
              <a:t>human </a:t>
            </a:r>
            <a:r>
              <a:rPr lang="en-US" sz="1700" b="1" dirty="0"/>
              <a:t>resources development and staffing (</a:t>
            </a:r>
            <a:r>
              <a:rPr lang="en-US" sz="1700" b="1" dirty="0" smtClean="0"/>
              <a:t>2)</a:t>
            </a:r>
            <a:endParaRPr lang="ru-RU" sz="17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59632" y="1778040"/>
            <a:ext cx="7637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276225" algn="ctr">
              <a:buSzPct val="120000"/>
            </a:pPr>
            <a:r>
              <a:rPr lang="ru-RU" sz="2000" b="1" dirty="0" smtClean="0">
                <a:solidFill>
                  <a:srgbClr val="002060"/>
                </a:solidFill>
              </a:rPr>
              <a:t>Возможная тематика учебных сессий (на основе опроса):</a:t>
            </a:r>
          </a:p>
          <a:p>
            <a:pPr marL="1588" indent="-1588" algn="just">
              <a:spcAft>
                <a:spcPts val="600"/>
              </a:spcAft>
              <a:buSzPct val="120000"/>
            </a:pPr>
            <a:r>
              <a:rPr lang="ru-RU" sz="2000" dirty="0">
                <a:solidFill>
                  <a:srgbClr val="002060"/>
                </a:solidFill>
              </a:rPr>
              <a:t>Интермодальные перевозки; перевозки контейнерными поездами; современные управленческие стандарты; перспективная политика развития Транссиба и его роли в региональном развитии; тенденции и перспективы инновационной деятельности; внедрение результатов технико-технологического развития. </a:t>
            </a:r>
          </a:p>
        </p:txBody>
      </p:sp>
      <p:sp>
        <p:nvSpPr>
          <p:cNvPr id="19" name="AutoShape 65"/>
          <p:cNvSpPr>
            <a:spLocks noChangeArrowheads="1"/>
          </p:cNvSpPr>
          <p:nvPr/>
        </p:nvSpPr>
        <p:spPr bwMode="gray">
          <a:xfrm>
            <a:off x="107504" y="1700808"/>
            <a:ext cx="1372517" cy="648000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08304"/>
            <a:ext cx="1285884" cy="30059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3" cstate="print"/>
          <a:srcRect b="8277"/>
          <a:stretch>
            <a:fillRect/>
          </a:stretch>
        </p:blipFill>
        <p:spPr bwMode="auto">
          <a:xfrm>
            <a:off x="148384" y="108304"/>
            <a:ext cx="944584" cy="684000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4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55576" y="1556792"/>
            <a:ext cx="79208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algn="just">
              <a:buSzPct val="120000"/>
            </a:pPr>
            <a:r>
              <a:rPr lang="ru-RU" sz="1900" b="1" dirty="0" smtClean="0">
                <a:solidFill>
                  <a:srgbClr val="002060"/>
                </a:solidFill>
              </a:rPr>
              <a:t>Возможности: </a:t>
            </a:r>
          </a:p>
          <a:p>
            <a:pPr marL="363538" indent="-276225" algn="just">
              <a:buSzPct val="120000"/>
              <a:buBlip>
                <a:blip r:embed="rId5"/>
              </a:buBlip>
            </a:pPr>
            <a:r>
              <a:rPr lang="ru-RU" sz="1900" dirty="0" smtClean="0">
                <a:solidFill>
                  <a:srgbClr val="002060"/>
                </a:solidFill>
              </a:rPr>
              <a:t>подключение ученых транспортных вузов к рабочим группам и проектам КСТП;</a:t>
            </a:r>
          </a:p>
          <a:p>
            <a:pPr marL="363538" indent="-276225" algn="just">
              <a:buSzPct val="120000"/>
              <a:buBlip>
                <a:blip r:embed="rId5"/>
              </a:buBlip>
            </a:pPr>
            <a:r>
              <a:rPr lang="ru-RU" sz="1900" dirty="0" smtClean="0">
                <a:solidFill>
                  <a:srgbClr val="002060"/>
                </a:solidFill>
              </a:rPr>
              <a:t>совместные проекты в ОСЖД и МСЖД. </a:t>
            </a:r>
            <a:endParaRPr lang="en-US" sz="1900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en-US" sz="1900" b="1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en-US" sz="1900" b="1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en-US" sz="1900" b="1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en-US" sz="1900" b="1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en-US" sz="1900" b="1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en-US" sz="1900" b="1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en-US" sz="600" b="1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</a:pPr>
            <a:r>
              <a:rPr lang="en-US" sz="1900" b="1" dirty="0" smtClean="0">
                <a:solidFill>
                  <a:srgbClr val="002060"/>
                </a:solidFill>
              </a:rPr>
              <a:t>Possibilities</a:t>
            </a:r>
            <a:r>
              <a:rPr lang="ru-RU" sz="1900" b="1" dirty="0" smtClean="0">
                <a:solidFill>
                  <a:srgbClr val="002060"/>
                </a:solidFill>
              </a:rPr>
              <a:t>: </a:t>
            </a:r>
          </a:p>
          <a:p>
            <a:pPr marL="363538" indent="-276225" algn="just">
              <a:buSzPct val="120000"/>
              <a:buBlip>
                <a:blip r:embed="rId5"/>
              </a:buBlip>
            </a:pPr>
            <a:r>
              <a:rPr lang="en-US" sz="1900" dirty="0" smtClean="0">
                <a:solidFill>
                  <a:srgbClr val="002060"/>
                </a:solidFill>
              </a:rPr>
              <a:t>participation of researchers of transport academia in CCTT working groups and projects</a:t>
            </a:r>
            <a:r>
              <a:rPr lang="ru-RU" sz="1900" dirty="0" smtClean="0">
                <a:solidFill>
                  <a:srgbClr val="002060"/>
                </a:solidFill>
              </a:rPr>
              <a:t>;</a:t>
            </a:r>
          </a:p>
          <a:p>
            <a:pPr marL="363538" indent="-276225" algn="just">
              <a:buSzPct val="120000"/>
              <a:buBlip>
                <a:blip r:embed="rId5"/>
              </a:buBlip>
            </a:pPr>
            <a:r>
              <a:rPr lang="en-US" sz="1900" dirty="0" smtClean="0">
                <a:solidFill>
                  <a:srgbClr val="002060"/>
                </a:solidFill>
              </a:rPr>
              <a:t>joint CCTT-transport academia projects within OSJD and UIC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20" name="Номер слайда 5"/>
          <p:cNvSpPr txBox="1">
            <a:spLocks/>
          </p:cNvSpPr>
          <p:nvPr/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94EFE-4DBA-425C-B6B0-622FA7F8BF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6381328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MIIT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237312"/>
            <a:ext cx="5375520" cy="501650"/>
          </a:xfrm>
        </p:spPr>
        <p:txBody>
          <a:bodyPr/>
          <a:lstStyle/>
          <a:p>
            <a:r>
              <a:rPr lang="ru-RU" sz="1000" dirty="0" smtClean="0"/>
              <a:t>Московский государственный университет путей сообщения</a:t>
            </a:r>
            <a:br>
              <a:rPr lang="ru-RU" sz="1000" dirty="0" smtClean="0"/>
            </a:br>
            <a:r>
              <a:rPr lang="en-US" sz="1000" dirty="0" smtClean="0"/>
              <a:t>Moscow State University of Railway Engineering</a:t>
            </a:r>
            <a:endParaRPr lang="ru-RU" sz="1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583666"/>
            <a:ext cx="7920880" cy="97312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Сотрудничество организаций и  вузов</a:t>
            </a:r>
            <a:r>
              <a:rPr lang="en-US" sz="1800" b="1" dirty="0" smtClean="0"/>
              <a:t> </a:t>
            </a:r>
            <a:r>
              <a:rPr lang="ru-RU" sz="1800" b="1" dirty="0" smtClean="0"/>
              <a:t>в рамках КСТП:</a:t>
            </a:r>
            <a:r>
              <a:rPr lang="en-US" sz="1800" b="1" dirty="0" smtClean="0"/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научные</a:t>
            </a:r>
            <a:r>
              <a:rPr lang="en-US" sz="1800" b="1" dirty="0" smtClean="0"/>
              <a:t> </a:t>
            </a:r>
            <a:r>
              <a:rPr lang="ru-RU" sz="1800" b="1" dirty="0" smtClean="0"/>
              <a:t>исследования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 Cooperation  of organizations  and universities within CCTT: research</a:t>
            </a:r>
            <a:r>
              <a:rPr lang="ru-RU" sz="1800" b="1" dirty="0" smtClean="0"/>
              <a:t> (1)</a:t>
            </a:r>
            <a:endParaRPr lang="ru-RU" sz="1800" b="1" dirty="0"/>
          </a:p>
        </p:txBody>
      </p:sp>
      <p:pic>
        <p:nvPicPr>
          <p:cNvPr id="18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764704"/>
            <a:ext cx="982575" cy="658564"/>
          </a:xfrm>
          <a:prstGeom prst="rect">
            <a:avLst/>
          </a:prstGeom>
          <a:noFill/>
        </p:spPr>
      </p:pic>
      <p:grpSp>
        <p:nvGrpSpPr>
          <p:cNvPr id="28" name="Группа 18"/>
          <p:cNvGrpSpPr/>
          <p:nvPr/>
        </p:nvGrpSpPr>
        <p:grpSpPr>
          <a:xfrm>
            <a:off x="1259632" y="2852936"/>
            <a:ext cx="6997545" cy="2147802"/>
            <a:chOff x="214282" y="2060848"/>
            <a:chExt cx="8736344" cy="2819402"/>
          </a:xfrm>
        </p:grpSpPr>
        <p:pic>
          <p:nvPicPr>
            <p:cNvPr id="29" name="Picture 4" descr="C:\Users\ivan_105\Desktop\2015.01.27_Статья Лёвина в Лиссабон\file56708097_e0aeb3a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00694" y="2100027"/>
              <a:ext cx="3449932" cy="2624167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  <p:sp>
          <p:nvSpPr>
            <p:cNvPr id="30" name="AutoShape 65"/>
            <p:cNvSpPr>
              <a:spLocks noChangeArrowheads="1"/>
            </p:cNvSpPr>
            <p:nvPr/>
          </p:nvSpPr>
          <p:spPr bwMode="gray">
            <a:xfrm>
              <a:off x="5143504" y="2632352"/>
              <a:ext cx="1428760" cy="1285884"/>
            </a:xfrm>
            <a:prstGeom prst="rightArrow">
              <a:avLst>
                <a:gd name="adj1" fmla="val 67675"/>
                <a:gd name="adj2" fmla="val 74850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1" name="Picture 2" descr="D:\КЛИПАРТЫ\ЛОГО\logo-КСТП.png"/>
            <p:cNvPicPr>
              <a:picLocks noChangeAspect="1" noChangeArrowheads="1"/>
            </p:cNvPicPr>
            <p:nvPr/>
          </p:nvPicPr>
          <p:blipFill>
            <a:blip r:embed="rId3" cstate="print"/>
            <a:srcRect b="8277"/>
            <a:stretch>
              <a:fillRect/>
            </a:stretch>
          </p:blipFill>
          <p:spPr bwMode="auto">
            <a:xfrm>
              <a:off x="3034377" y="2203724"/>
              <a:ext cx="2966383" cy="2148042"/>
            </a:xfrm>
            <a:prstGeom prst="rect">
              <a:avLst/>
            </a:prstGeom>
            <a:noFill/>
          </p:spPr>
        </p:pic>
        <p:sp>
          <p:nvSpPr>
            <p:cNvPr id="32" name="AutoShape 65"/>
            <p:cNvSpPr>
              <a:spLocks noChangeArrowheads="1"/>
            </p:cNvSpPr>
            <p:nvPr/>
          </p:nvSpPr>
          <p:spPr bwMode="gray">
            <a:xfrm>
              <a:off x="2285984" y="2589942"/>
              <a:ext cx="1428760" cy="1285884"/>
            </a:xfrm>
            <a:prstGeom prst="rightArrow">
              <a:avLst>
                <a:gd name="adj1" fmla="val 67675"/>
                <a:gd name="adj2" fmla="val 74850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3" name="Picture 2" descr="C:\Documents and Settings\ivan_105\Рабочий стол\брошюра\Рисунок1yu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282" y="2060848"/>
              <a:ext cx="2643206" cy="17719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" descr="C:\Documents and Settings\ivan_105\Рабочий стол\Logo\img_2098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7158" y="3246768"/>
              <a:ext cx="2643206" cy="16334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05.11.2015</a:t>
            </a:fld>
            <a:endParaRPr lang="ru-RU"/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08304"/>
            <a:ext cx="1285884" cy="30059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3" cstate="print"/>
          <a:srcRect b="8277"/>
          <a:stretch>
            <a:fillRect/>
          </a:stretch>
        </p:blipFill>
        <p:spPr bwMode="auto">
          <a:xfrm>
            <a:off x="148384" y="108304"/>
            <a:ext cx="944584" cy="684000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4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23528" y="1556792"/>
            <a:ext cx="8568952" cy="496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276225" algn="just">
              <a:buSzPct val="120000"/>
              <a:buBlip>
                <a:blip r:embed="rId5"/>
              </a:buBlip>
            </a:pPr>
            <a:r>
              <a:rPr lang="ru-RU" dirty="0" smtClean="0">
                <a:solidFill>
                  <a:srgbClr val="002060"/>
                </a:solidFill>
              </a:rPr>
              <a:t>Проекты разработки современных технологий, включая: электронный документооборот; мониторинг прохождения грузов в реальном режиме времени; новые мультимодальные инструменты. </a:t>
            </a:r>
          </a:p>
          <a:p>
            <a:pPr marL="363538" indent="-276225" algn="just">
              <a:buSzPct val="120000"/>
              <a:buBlip>
                <a:blip r:embed="rId5"/>
              </a:buBlip>
            </a:pPr>
            <a:r>
              <a:rPr lang="ru-RU" dirty="0" smtClean="0">
                <a:solidFill>
                  <a:srgbClr val="002060"/>
                </a:solidFill>
              </a:rPr>
              <a:t>Вузы готовы проводить семинары, развивать специализированные лаборатории, вести прикладные исследования по заказу КСТП и его членов.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ru-RU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ru-RU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ru-RU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ru-RU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ru-RU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ru-RU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ru-RU" sz="1050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ru-RU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r>
              <a:rPr lang="en-US" dirty="0" smtClean="0">
                <a:solidFill>
                  <a:srgbClr val="002060"/>
                </a:solidFill>
              </a:rPr>
              <a:t>Projects on development of modern technologies including: electronic data exchange; real-time monitoring of freighting; new multi-mode tools.</a:t>
            </a:r>
            <a:endParaRPr lang="ru-RU" dirty="0" smtClean="0">
              <a:solidFill>
                <a:srgbClr val="002060"/>
              </a:solidFill>
            </a:endParaRPr>
          </a:p>
          <a:p>
            <a:pPr marL="363538" indent="-276225" algn="just">
              <a:buSzPct val="120000"/>
              <a:buBlip>
                <a:blip r:embed="rId5"/>
              </a:buBlip>
            </a:pPr>
            <a:r>
              <a:rPr lang="en-US" dirty="0" smtClean="0">
                <a:solidFill>
                  <a:srgbClr val="002060"/>
                </a:solidFill>
              </a:rPr>
              <a:t>Universities are ready to organize workshops, to develop laboratories in dedicated fields of research, to conduct applied research, commissioned by CCTT and its members.</a:t>
            </a:r>
            <a:endParaRPr lang="ru-RU" dirty="0" smtClean="0">
              <a:solidFill>
                <a:srgbClr val="002060"/>
              </a:solidFill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1259632" y="2996952"/>
            <a:ext cx="6997545" cy="2147802"/>
            <a:chOff x="214282" y="2060848"/>
            <a:chExt cx="8736344" cy="2819402"/>
          </a:xfrm>
        </p:grpSpPr>
        <p:pic>
          <p:nvPicPr>
            <p:cNvPr id="13" name="Picture 4" descr="C:\Users\ivan_105\Desktop\2015.01.27_Статья Лёвина в Лиссабон\file56708097_e0aeb3a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0694" y="2100027"/>
              <a:ext cx="3449932" cy="2624167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  <p:sp>
          <p:nvSpPr>
            <p:cNvPr id="14" name="AutoShape 65"/>
            <p:cNvSpPr>
              <a:spLocks noChangeArrowheads="1"/>
            </p:cNvSpPr>
            <p:nvPr/>
          </p:nvSpPr>
          <p:spPr bwMode="gray">
            <a:xfrm>
              <a:off x="5143504" y="2632352"/>
              <a:ext cx="1428760" cy="1285884"/>
            </a:xfrm>
            <a:prstGeom prst="rightArrow">
              <a:avLst>
                <a:gd name="adj1" fmla="val 67675"/>
                <a:gd name="adj2" fmla="val 74850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2" name="Picture 2" descr="D:\КЛИПАРТЫ\ЛОГО\logo-КСТП.png"/>
            <p:cNvPicPr>
              <a:picLocks noChangeAspect="1" noChangeArrowheads="1"/>
            </p:cNvPicPr>
            <p:nvPr/>
          </p:nvPicPr>
          <p:blipFill>
            <a:blip r:embed="rId3" cstate="print"/>
            <a:srcRect b="8277"/>
            <a:stretch>
              <a:fillRect/>
            </a:stretch>
          </p:blipFill>
          <p:spPr bwMode="auto">
            <a:xfrm>
              <a:off x="3034377" y="2203724"/>
              <a:ext cx="2966383" cy="2148042"/>
            </a:xfrm>
            <a:prstGeom prst="rect">
              <a:avLst/>
            </a:prstGeom>
            <a:noFill/>
          </p:spPr>
        </p:pic>
        <p:sp>
          <p:nvSpPr>
            <p:cNvPr id="15" name="AutoShape 65"/>
            <p:cNvSpPr>
              <a:spLocks noChangeArrowheads="1"/>
            </p:cNvSpPr>
            <p:nvPr/>
          </p:nvSpPr>
          <p:spPr bwMode="gray">
            <a:xfrm>
              <a:off x="2285984" y="2589942"/>
              <a:ext cx="1428760" cy="1285884"/>
            </a:xfrm>
            <a:prstGeom prst="rightArrow">
              <a:avLst>
                <a:gd name="adj1" fmla="val 67675"/>
                <a:gd name="adj2" fmla="val 74850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26" name="Picture 2" descr="C:\Documents and Settings\ivan_105\Рабочий стол\брошюра\Рисунок1yu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282" y="2060848"/>
              <a:ext cx="2643206" cy="17719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 descr="C:\Documents and Settings\ivan_105\Рабочий стол\Logo\img_2098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7158" y="3246768"/>
              <a:ext cx="2643206" cy="16334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Номер слайда 5"/>
          <p:cNvSpPr txBox="1">
            <a:spLocks/>
          </p:cNvSpPr>
          <p:nvPr/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94EFE-4DBA-425C-B6B0-622FA7F8BF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237312"/>
            <a:ext cx="5375520" cy="501650"/>
          </a:xfrm>
        </p:spPr>
        <p:txBody>
          <a:bodyPr/>
          <a:lstStyle/>
          <a:p>
            <a:r>
              <a:rPr lang="ru-RU" sz="1000" dirty="0" smtClean="0"/>
              <a:t>Московский государственный университет путей сообщения</a:t>
            </a:r>
            <a:br>
              <a:rPr lang="ru-RU" sz="1000" dirty="0" smtClean="0"/>
            </a:br>
            <a:r>
              <a:rPr lang="en-US" sz="1000" dirty="0" smtClean="0"/>
              <a:t>Moscow State University of Railway Engineering</a:t>
            </a:r>
            <a:endParaRPr lang="ru-RU" sz="1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583666"/>
            <a:ext cx="7920880" cy="97312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Сотрудничество организаций и вузов</a:t>
            </a:r>
            <a:r>
              <a:rPr lang="en-US" sz="1800" b="1" dirty="0" smtClean="0"/>
              <a:t> </a:t>
            </a:r>
            <a:r>
              <a:rPr lang="ru-RU" sz="1800" b="1" dirty="0" smtClean="0"/>
              <a:t>в рамках КСТП: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800" b="1" dirty="0" smtClean="0"/>
              <a:t>научные исследования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Cooperation  of organizations  and universities within CCTT: research   (2)</a:t>
            </a:r>
            <a:endParaRPr lang="ru-RU" sz="1800" b="1" dirty="0"/>
          </a:p>
        </p:txBody>
      </p:sp>
      <p:pic>
        <p:nvPicPr>
          <p:cNvPr id="18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764704"/>
            <a:ext cx="982575" cy="658564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804248" y="6381328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MIIT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887" y="764704"/>
            <a:ext cx="461665" cy="23083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/>
              <a:t>Возможности: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7887" y="3933056"/>
            <a:ext cx="461665" cy="23083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363538" indent="-276225" algn="just">
              <a:buSzPct val="120000"/>
            </a:pPr>
            <a:r>
              <a:rPr lang="en-US" b="1" dirty="0" smtClean="0"/>
              <a:t>Possibilities</a:t>
            </a:r>
            <a:r>
              <a:rPr lang="ru-RU" b="1" dirty="0" smtClean="0"/>
              <a:t>: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519" y="108304"/>
            <a:ext cx="1285884" cy="30059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3" cstate="print"/>
          <a:srcRect b="8277"/>
          <a:stretch>
            <a:fillRect/>
          </a:stretch>
        </p:blipFill>
        <p:spPr bwMode="auto">
          <a:xfrm>
            <a:off x="148384" y="108304"/>
            <a:ext cx="944584" cy="684000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4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4149080"/>
            <a:ext cx="8568952" cy="2016224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CCTT participated in UIC training session in MIIT in May 2014: 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en-US" sz="1600" b="1" dirty="0" smtClean="0">
                <a:solidFill>
                  <a:srgbClr val="002060"/>
                </a:solidFill>
              </a:rPr>
              <a:t>Railway logistic supply chains and public-private partnership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algn="ctr"/>
            <a:endParaRPr lang="en-US" sz="16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Scientific-practical conference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«</a:t>
            </a:r>
            <a:r>
              <a:rPr lang="en-US" sz="1600" b="1" dirty="0" smtClean="0">
                <a:solidFill>
                  <a:srgbClr val="002060"/>
                </a:solidFill>
              </a:rPr>
              <a:t>International logistics: science, practice, education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was held  </a:t>
            </a:r>
            <a:r>
              <a:rPr lang="en-US" sz="1600" b="1" dirty="0" smtClean="0">
                <a:solidFill>
                  <a:srgbClr val="002060"/>
                </a:solidFill>
              </a:rPr>
              <a:t>in MIIT in May 2015 </a:t>
            </a:r>
            <a:r>
              <a:rPr lang="en-US" sz="1600" dirty="0" smtClean="0">
                <a:solidFill>
                  <a:srgbClr val="002060"/>
                </a:solidFill>
              </a:rPr>
              <a:t>with support of Federal Agency for Railway Transport, Ministry of Transport of the Russian Federation, together with Kazakh Academy of Transport and Communications </a:t>
            </a:r>
            <a:r>
              <a:rPr lang="en-US" sz="1600" dirty="0" err="1" smtClean="0">
                <a:solidFill>
                  <a:srgbClr val="002060"/>
                </a:solidFill>
              </a:rPr>
              <a:t>n.a</a:t>
            </a:r>
            <a:r>
              <a:rPr lang="en-US" sz="1600" dirty="0" smtClean="0">
                <a:solidFill>
                  <a:srgbClr val="002060"/>
                </a:solidFill>
              </a:rPr>
              <a:t>. M. </a:t>
            </a:r>
            <a:r>
              <a:rPr lang="en-US" sz="1600" dirty="0" err="1" smtClean="0">
                <a:solidFill>
                  <a:srgbClr val="002060"/>
                </a:solidFill>
              </a:rPr>
              <a:t>Tynyshpayev</a:t>
            </a:r>
            <a:r>
              <a:rPr lang="en-US" sz="1600" dirty="0" smtClean="0">
                <a:solidFill>
                  <a:srgbClr val="002060"/>
                </a:solidFill>
              </a:rPr>
              <a:t>, </a:t>
            </a:r>
            <a:r>
              <a:rPr lang="en-US" sz="1600" dirty="0">
                <a:solidFill>
                  <a:srgbClr val="002060"/>
                </a:solidFill>
              </a:rPr>
              <a:t>Dalian </a:t>
            </a:r>
            <a:r>
              <a:rPr lang="en-US" sz="1600" dirty="0" err="1">
                <a:solidFill>
                  <a:srgbClr val="002060"/>
                </a:solidFill>
              </a:rPr>
              <a:t>Neusoft</a:t>
            </a:r>
            <a:r>
              <a:rPr lang="en-US" sz="1600" dirty="0">
                <a:solidFill>
                  <a:srgbClr val="002060"/>
                </a:solidFill>
              </a:rPr>
              <a:t> University of </a:t>
            </a:r>
            <a:r>
              <a:rPr lang="en-US" sz="1600" dirty="0" smtClean="0">
                <a:solidFill>
                  <a:srgbClr val="002060"/>
                </a:solidFill>
              </a:rPr>
              <a:t>Information  (China)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4" name="Номер слайда 5"/>
          <p:cNvSpPr txBox="1">
            <a:spLocks/>
          </p:cNvSpPr>
          <p:nvPr/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94EFE-4DBA-425C-B6B0-622FA7F8BF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6381328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MIIT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237312"/>
            <a:ext cx="5375520" cy="501650"/>
          </a:xfrm>
        </p:spPr>
        <p:txBody>
          <a:bodyPr/>
          <a:lstStyle/>
          <a:p>
            <a:r>
              <a:rPr lang="ru-RU" sz="1000" dirty="0" smtClean="0"/>
              <a:t>Московский государственный университет путей сообщения</a:t>
            </a:r>
            <a:br>
              <a:rPr lang="ru-RU" sz="1000" dirty="0" smtClean="0"/>
            </a:br>
            <a:r>
              <a:rPr lang="en-US" sz="1000" dirty="0" smtClean="0"/>
              <a:t>Moscow State University of Railway Engineering</a:t>
            </a:r>
            <a:endParaRPr lang="ru-RU" sz="1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583666"/>
            <a:ext cx="7920880" cy="133316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Сотрудничество организаций и  вузов  в рамках КСТП: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научные конференции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Cooperation  of organizations  and universities within CCTT: </a:t>
            </a:r>
            <a:br>
              <a:rPr lang="en-US" sz="2000" b="1" dirty="0" smtClean="0"/>
            </a:br>
            <a:r>
              <a:rPr lang="en-US" sz="2000" b="1" dirty="0" smtClean="0"/>
              <a:t>scientific conferences (1)</a:t>
            </a:r>
            <a:endParaRPr lang="ru-RU" sz="2000" b="1" dirty="0"/>
          </a:p>
        </p:txBody>
      </p:sp>
      <p:pic>
        <p:nvPicPr>
          <p:cNvPr id="12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764704"/>
            <a:ext cx="982575" cy="658564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323528" y="2204864"/>
            <a:ext cx="8568952" cy="1800200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Участие КСТП в учебной сессии МСЖД в МИИТ в мае 2014 года </a:t>
            </a:r>
            <a:r>
              <a:rPr lang="ru-RU" sz="1600" b="1" dirty="0" smtClean="0">
                <a:solidFill>
                  <a:srgbClr val="002060"/>
                </a:solidFill>
              </a:rPr>
              <a:t>«Логистические цепи поставок на железнодорожном транспорте и государственно-частное партнерство»</a:t>
            </a:r>
          </a:p>
          <a:p>
            <a:pPr algn="ctr"/>
            <a:endParaRPr lang="en-US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Научно-практическая конференция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«Международная логистика: наука, практика, образование» в МИИТ в мае 2015 года </a:t>
            </a:r>
            <a:r>
              <a:rPr lang="ru-RU" sz="1600" dirty="0" smtClean="0">
                <a:solidFill>
                  <a:srgbClr val="002060"/>
                </a:solidFill>
              </a:rPr>
              <a:t>совместно с  Казахской академией транспорта и коммуникаций им. М. </a:t>
            </a:r>
            <a:r>
              <a:rPr lang="ru-RU" sz="1600" dirty="0" err="1" smtClean="0">
                <a:solidFill>
                  <a:srgbClr val="002060"/>
                </a:solidFill>
              </a:rPr>
              <a:t>Тынышпаева</a:t>
            </a:r>
            <a:r>
              <a:rPr lang="ru-RU" sz="1600" dirty="0" smtClean="0">
                <a:solidFill>
                  <a:srgbClr val="002060"/>
                </a:solidFill>
              </a:rPr>
              <a:t> и </a:t>
            </a:r>
            <a:r>
              <a:rPr lang="ru-RU" sz="1600" dirty="0" err="1" smtClean="0">
                <a:solidFill>
                  <a:srgbClr val="002060"/>
                </a:solidFill>
              </a:rPr>
              <a:t>Даляньским</a:t>
            </a:r>
            <a:r>
              <a:rPr lang="ru-RU" sz="1600" dirty="0" smtClean="0">
                <a:solidFill>
                  <a:srgbClr val="002060"/>
                </a:solidFill>
              </a:rPr>
              <a:t> университетом информатики Neusoft (Китай)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1369</Words>
  <Application>Microsoft Office PowerPoint</Application>
  <PresentationFormat>Экран (4:3)</PresentationFormat>
  <Paragraphs>221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Тема Office</vt:lpstr>
      <vt:lpstr>«Development of innovative competence in logistics and organization of freight operations in Eurasian transportation.  On  cooperation between CCTT and MIIT»</vt:lpstr>
      <vt:lpstr>Направления образовательной и научной деятельности вузов транспорта  Areas of education and research activities  of transport universities</vt:lpstr>
      <vt:lpstr>Направления подготовки молодых специалистов   Areas of training of young professionals</vt:lpstr>
      <vt:lpstr>Совместная бакалаврская образовательная программа   A joint bachelor’s education program</vt:lpstr>
      <vt:lpstr>Взаимодействие организаций-членов КСТП и вузов  транспорта:  реализация кадровых потребностей  Interaction of  CCTT member organizations  and transport universities:  human resources development and staffing                             (1)</vt:lpstr>
      <vt:lpstr>Взаимодействие организаций-членов КСТП и вузов  транспорта: реализация кадровых потребностей  Interaction of  CCTT member organizations  and transport universities:  human resources development and staffing (2)</vt:lpstr>
      <vt:lpstr>Сотрудничество организаций и  вузов в рамках КСТП:  научные исследования  Cooperation  of organizations  and universities within CCTT: research (1)</vt:lpstr>
      <vt:lpstr>Сотрудничество организаций и вузов в рамках КСТП:  научные исследования  Cooperation  of organizations  and universities within CCTT: research   (2)</vt:lpstr>
      <vt:lpstr>Сотрудничество организаций и  вузов  в рамках КСТП:  научные конференции  Cooperation  of organizations  and universities within CCTT:  scientific conferences (1)</vt:lpstr>
      <vt:lpstr>Сотрудничество организаций и  вузов  в рамках КСТП:  научные конференции  Cooperation  of organizations  and universities within CCTT:  scientific conferences (2)</vt:lpstr>
      <vt:lpstr>Сотрудничество организаций и  вузов  в рамках КСТП:  научные конференции  Cooperation  of organizations  and universities within CCTT:  scientific conferences (3)</vt:lpstr>
      <vt:lpstr>Информационно-справочное обеспечение членов и партнеров КСТП Information and reference support of members and partners of CCTT             (1)</vt:lpstr>
      <vt:lpstr>Информационно-справочное обеспечение членов и партнеров КСТП Information and reference support of members and partners of CCTT             (2)</vt:lpstr>
      <vt:lpstr>Благодарю ЗА ВНИМАНИЕ!   THANK YOU FOR YOUR KIND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Давыдов Алексей Михайлович</dc:creator>
  <cp:lastModifiedBy>Владимир Николаевич</cp:lastModifiedBy>
  <cp:revision>247</cp:revision>
  <cp:lastPrinted>2014-10-24T07:40:13Z</cp:lastPrinted>
  <dcterms:created xsi:type="dcterms:W3CDTF">2014-10-21T07:22:13Z</dcterms:created>
  <dcterms:modified xsi:type="dcterms:W3CDTF">2015-11-05T15:04:27Z</dcterms:modified>
</cp:coreProperties>
</file>